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  <p:sldMasterId id="2147484043" r:id="rId2"/>
  </p:sldMasterIdLst>
  <p:sldIdLst>
    <p:sldId id="27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7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kka Heikkilä" userId="3d3b5bf8-fd9b-4a84-b053-9a5ea0f4c451" providerId="ADAL" clId="{E31B223F-557F-4BE7-81D8-592EB0BCCEF5}"/>
    <pc:docChg chg="undo redo custSel addSld delSld modSld">
      <pc:chgData name="Turkka Heikkilä" userId="3d3b5bf8-fd9b-4a84-b053-9a5ea0f4c451" providerId="ADAL" clId="{E31B223F-557F-4BE7-81D8-592EB0BCCEF5}" dt="2024-04-10T05:19:05.511" v="616" actId="113"/>
      <pc:docMkLst>
        <pc:docMk/>
      </pc:docMkLst>
      <pc:sldChg chg="modSp mod">
        <pc:chgData name="Turkka Heikkilä" userId="3d3b5bf8-fd9b-4a84-b053-9a5ea0f4c451" providerId="ADAL" clId="{E31B223F-557F-4BE7-81D8-592EB0BCCEF5}" dt="2024-04-09T07:47:08.948" v="79" actId="20577"/>
        <pc:sldMkLst>
          <pc:docMk/>
          <pc:sldMk cId="4016550419" sldId="260"/>
        </pc:sldMkLst>
        <pc:spChg chg="mod">
          <ac:chgData name="Turkka Heikkilä" userId="3d3b5bf8-fd9b-4a84-b053-9a5ea0f4c451" providerId="ADAL" clId="{E31B223F-557F-4BE7-81D8-592EB0BCCEF5}" dt="2024-04-09T07:47:08.948" v="79" actId="20577"/>
          <ac:spMkLst>
            <pc:docMk/>
            <pc:sldMk cId="4016550419" sldId="260"/>
            <ac:spMk id="2" creationId="{CFF1470D-F868-8D62-B295-9A8EB22AF626}"/>
          </ac:spMkLst>
        </pc:spChg>
      </pc:sldChg>
      <pc:sldChg chg="modSp mod">
        <pc:chgData name="Turkka Heikkilä" userId="3d3b5bf8-fd9b-4a84-b053-9a5ea0f4c451" providerId="ADAL" clId="{E31B223F-557F-4BE7-81D8-592EB0BCCEF5}" dt="2024-04-09T07:47:11.598" v="81" actId="20577"/>
        <pc:sldMkLst>
          <pc:docMk/>
          <pc:sldMk cId="3008590292" sldId="263"/>
        </pc:sldMkLst>
        <pc:spChg chg="mod">
          <ac:chgData name="Turkka Heikkilä" userId="3d3b5bf8-fd9b-4a84-b053-9a5ea0f4c451" providerId="ADAL" clId="{E31B223F-557F-4BE7-81D8-592EB0BCCEF5}" dt="2024-04-09T07:47:11.598" v="81" actId="20577"/>
          <ac:spMkLst>
            <pc:docMk/>
            <pc:sldMk cId="3008590292" sldId="263"/>
            <ac:spMk id="2" creationId="{97862C57-C15C-839E-DCA3-B858BC182E68}"/>
          </ac:spMkLst>
        </pc:spChg>
      </pc:sldChg>
      <pc:sldChg chg="modSp mod">
        <pc:chgData name="Turkka Heikkilä" userId="3d3b5bf8-fd9b-4a84-b053-9a5ea0f4c451" providerId="ADAL" clId="{E31B223F-557F-4BE7-81D8-592EB0BCCEF5}" dt="2024-04-10T05:19:05.511" v="616" actId="113"/>
        <pc:sldMkLst>
          <pc:docMk/>
          <pc:sldMk cId="1559595403" sldId="267"/>
        </pc:sldMkLst>
        <pc:spChg chg="mod">
          <ac:chgData name="Turkka Heikkilä" userId="3d3b5bf8-fd9b-4a84-b053-9a5ea0f4c451" providerId="ADAL" clId="{E31B223F-557F-4BE7-81D8-592EB0BCCEF5}" dt="2024-04-10T05:19:05.511" v="616" actId="113"/>
          <ac:spMkLst>
            <pc:docMk/>
            <pc:sldMk cId="1559595403" sldId="267"/>
            <ac:spMk id="2" creationId="{AFEE440E-CFBC-C77A-25E5-B64550C1AE85}"/>
          </ac:spMkLst>
        </pc:spChg>
      </pc:sldChg>
      <pc:sldChg chg="modSp mod">
        <pc:chgData name="Turkka Heikkilä" userId="3d3b5bf8-fd9b-4a84-b053-9a5ea0f4c451" providerId="ADAL" clId="{E31B223F-557F-4BE7-81D8-592EB0BCCEF5}" dt="2024-04-09T07:56:18.482" v="179" actId="20577"/>
        <pc:sldMkLst>
          <pc:docMk/>
          <pc:sldMk cId="145427730" sldId="269"/>
        </pc:sldMkLst>
        <pc:spChg chg="mod">
          <ac:chgData name="Turkka Heikkilä" userId="3d3b5bf8-fd9b-4a84-b053-9a5ea0f4c451" providerId="ADAL" clId="{E31B223F-557F-4BE7-81D8-592EB0BCCEF5}" dt="2024-04-09T07:56:18.482" v="179" actId="20577"/>
          <ac:spMkLst>
            <pc:docMk/>
            <pc:sldMk cId="145427730" sldId="269"/>
            <ac:spMk id="2" creationId="{D25705B6-3621-997D-2284-3BAA9D829CC4}"/>
          </ac:spMkLst>
        </pc:spChg>
      </pc:sldChg>
      <pc:sldChg chg="modSp mod">
        <pc:chgData name="Turkka Heikkilä" userId="3d3b5bf8-fd9b-4a84-b053-9a5ea0f4c451" providerId="ADAL" clId="{E31B223F-557F-4BE7-81D8-592EB0BCCEF5}" dt="2024-04-09T08:02:18.248" v="464" actId="20577"/>
        <pc:sldMkLst>
          <pc:docMk/>
          <pc:sldMk cId="2787726664" sldId="275"/>
        </pc:sldMkLst>
        <pc:spChg chg="mod">
          <ac:chgData name="Turkka Heikkilä" userId="3d3b5bf8-fd9b-4a84-b053-9a5ea0f4c451" providerId="ADAL" clId="{E31B223F-557F-4BE7-81D8-592EB0BCCEF5}" dt="2024-04-09T08:02:18.248" v="464" actId="20577"/>
          <ac:spMkLst>
            <pc:docMk/>
            <pc:sldMk cId="2787726664" sldId="275"/>
            <ac:spMk id="2" creationId="{39DE3515-A9DD-8478-CEED-FD29564F9537}"/>
          </ac:spMkLst>
        </pc:spChg>
      </pc:sldChg>
      <pc:sldChg chg="addSp delSp modSp new mod">
        <pc:chgData name="Turkka Heikkilä" userId="3d3b5bf8-fd9b-4a84-b053-9a5ea0f4c451" providerId="ADAL" clId="{E31B223F-557F-4BE7-81D8-592EB0BCCEF5}" dt="2024-04-09T07:55:31.520" v="160" actId="20577"/>
        <pc:sldMkLst>
          <pc:docMk/>
          <pc:sldMk cId="1818720613" sldId="279"/>
        </pc:sldMkLst>
        <pc:spChg chg="mod">
          <ac:chgData name="Turkka Heikkilä" userId="3d3b5bf8-fd9b-4a84-b053-9a5ea0f4c451" providerId="ADAL" clId="{E31B223F-557F-4BE7-81D8-592EB0BCCEF5}" dt="2024-04-09T07:53:47.591" v="120" actId="20577"/>
          <ac:spMkLst>
            <pc:docMk/>
            <pc:sldMk cId="1818720613" sldId="279"/>
            <ac:spMk id="2" creationId="{5217AC74-68E7-F04A-20CB-66E57895227F}"/>
          </ac:spMkLst>
        </pc:spChg>
        <pc:spChg chg="mod">
          <ac:chgData name="Turkka Heikkilä" userId="3d3b5bf8-fd9b-4a84-b053-9a5ea0f4c451" providerId="ADAL" clId="{E31B223F-557F-4BE7-81D8-592EB0BCCEF5}" dt="2024-04-09T07:55:31.520" v="160" actId="20577"/>
          <ac:spMkLst>
            <pc:docMk/>
            <pc:sldMk cId="1818720613" sldId="279"/>
            <ac:spMk id="3" creationId="{817B2413-B4C1-0F7B-C2E6-8A3B5358F59A}"/>
          </ac:spMkLst>
        </pc:spChg>
        <pc:picChg chg="add mod">
          <ac:chgData name="Turkka Heikkilä" userId="3d3b5bf8-fd9b-4a84-b053-9a5ea0f4c451" providerId="ADAL" clId="{E31B223F-557F-4BE7-81D8-592EB0BCCEF5}" dt="2024-04-09T07:54:36.398" v="148" actId="14100"/>
          <ac:picMkLst>
            <pc:docMk/>
            <pc:sldMk cId="1818720613" sldId="279"/>
            <ac:picMk id="5" creationId="{89E8C8C4-6891-B446-E10E-3036AE2B2279}"/>
          </ac:picMkLst>
        </pc:picChg>
        <pc:picChg chg="add del mod">
          <ac:chgData name="Turkka Heikkilä" userId="3d3b5bf8-fd9b-4a84-b053-9a5ea0f4c451" providerId="ADAL" clId="{E31B223F-557F-4BE7-81D8-592EB0BCCEF5}" dt="2024-04-09T07:54:48.848" v="152" actId="478"/>
          <ac:picMkLst>
            <pc:docMk/>
            <pc:sldMk cId="1818720613" sldId="279"/>
            <ac:picMk id="7" creationId="{0B124B28-0D18-766D-E191-839E546FE5FF}"/>
          </ac:picMkLst>
        </pc:picChg>
      </pc:sldChg>
      <pc:sldChg chg="addSp modSp new del mod">
        <pc:chgData name="Turkka Heikkilä" userId="3d3b5bf8-fd9b-4a84-b053-9a5ea0f4c451" providerId="ADAL" clId="{E31B223F-557F-4BE7-81D8-592EB0BCCEF5}" dt="2024-04-09T07:54:50.915" v="153" actId="47"/>
        <pc:sldMkLst>
          <pc:docMk/>
          <pc:sldMk cId="3396279093" sldId="280"/>
        </pc:sldMkLst>
        <pc:spChg chg="mod">
          <ac:chgData name="Turkka Heikkilä" userId="3d3b5bf8-fd9b-4a84-b053-9a5ea0f4c451" providerId="ADAL" clId="{E31B223F-557F-4BE7-81D8-592EB0BCCEF5}" dt="2024-04-09T07:51:12.182" v="112" actId="1076"/>
          <ac:spMkLst>
            <pc:docMk/>
            <pc:sldMk cId="3396279093" sldId="280"/>
            <ac:spMk id="3" creationId="{A3F76A18-7E9A-1884-8D3D-44E6D2E8302E}"/>
          </ac:spMkLst>
        </pc:spChg>
        <pc:picChg chg="add mod">
          <ac:chgData name="Turkka Heikkilä" userId="3d3b5bf8-fd9b-4a84-b053-9a5ea0f4c451" providerId="ADAL" clId="{E31B223F-557F-4BE7-81D8-592EB0BCCEF5}" dt="2024-04-09T07:53:20.848" v="118" actId="14100"/>
          <ac:picMkLst>
            <pc:docMk/>
            <pc:sldMk cId="3396279093" sldId="280"/>
            <ac:picMk id="5" creationId="{57A21C9F-9675-00D8-D769-1E93A29EF5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4C5FE84-FB03-62E2-A173-A0229CF4F5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07334" y="6309829"/>
            <a:ext cx="1112400" cy="2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0" y="6124166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6CA214-03A6-6A3D-F531-691A0B98B4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2278" y="6358075"/>
            <a:ext cx="1854863" cy="249839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73D5AE6-A013-B19A-39F9-ABC1210A15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0784" y="6368357"/>
            <a:ext cx="1105015" cy="2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59" r:id="rId2"/>
    <p:sldLayoutId id="21474840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sentinel-hub.com/eo-browser/?zoom=6&amp;lat=62.17063&amp;lng=25.90576&amp;themeId=DEFAULT-THEME&amp;toTime=2023-08-22T08%3A10%3A41.792Z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CF7A13E-DF21-6695-C49B-E6B63AF1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7219" y="1743740"/>
            <a:ext cx="6317561" cy="1940442"/>
          </a:xfrm>
        </p:spPr>
        <p:txBody>
          <a:bodyPr>
            <a:normAutofit/>
          </a:bodyPr>
          <a:lstStyle/>
          <a:p>
            <a:r>
              <a:rPr lang="fi-FI" dirty="0"/>
              <a:t>Peltohaun lohkoasiat, satelliittiseuranta ja muutosmahdollisuudet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045C8D60-4960-8215-1948-75E4623D4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088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BF28DC-3B8F-C015-E66E-17CE4A3EDC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Hakemusta tai syysilmoitusta on mahdollista muuttaa hakuajan jälkeen Vipu-palvelussa</a:t>
            </a:r>
          </a:p>
          <a:p>
            <a:pPr lvl="1"/>
            <a:r>
              <a:rPr lang="fi-FI" dirty="0"/>
              <a:t>Syysilmoituksen muutosaika on 15.3.-23.5.2024</a:t>
            </a:r>
          </a:p>
          <a:p>
            <a:pPr lvl="1"/>
            <a:r>
              <a:rPr lang="fi-FI" dirty="0"/>
              <a:t>Peltotukihaun muutosaika haun päättymisestä 2.10.2024 asti</a:t>
            </a:r>
          </a:p>
          <a:p>
            <a:r>
              <a:rPr lang="fi-FI" dirty="0"/>
              <a:t>Muutosaikana voi muuttaa hakemuksen/syysilmoituksen tietoja</a:t>
            </a:r>
          </a:p>
          <a:p>
            <a:pPr lvl="1"/>
            <a:r>
              <a:rPr lang="fi-FI" dirty="0"/>
              <a:t>Muutokset kannattaa tehdä välittömästi kun huomaa niiden tarpeen, sillä paikalla tehtävä valvonta lukitsee muutosmahdollisuudet</a:t>
            </a:r>
          </a:p>
          <a:p>
            <a:r>
              <a:rPr lang="fi-FI" dirty="0"/>
              <a:t>Ilmoita muutoksista kirjallisesti (sähköposti) </a:t>
            </a:r>
          </a:p>
          <a:p>
            <a:pPr lvl="1"/>
            <a:r>
              <a:rPr lang="fi-FI" dirty="0"/>
              <a:t>Yksittäisen tai koko peltotukihakemuksen peruminen</a:t>
            </a:r>
          </a:p>
          <a:p>
            <a:pPr lvl="1"/>
            <a:r>
              <a:rPr lang="fi-FI" dirty="0"/>
              <a:t>Muutokset hakemukseen ennen kuin sähköinen muutosaika on avautunut</a:t>
            </a:r>
          </a:p>
          <a:p>
            <a:pPr lvl="1"/>
            <a:r>
              <a:rPr lang="fi-FI" dirty="0"/>
              <a:t>Ilmoitus kuntaan tai ELY-keskukseen riippuen kummalle asia kuuluu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BF4F6E1-0709-860F-7793-AB6CF020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Hakemuksen muutosmahdollisuudet</a:t>
            </a:r>
          </a:p>
        </p:txBody>
      </p:sp>
    </p:spTree>
    <p:extLst>
      <p:ext uri="{BB962C8B-B14F-4D97-AF65-F5344CB8AC3E}">
        <p14:creationId xmlns:p14="http://schemas.microsoft.com/office/powerpoint/2010/main" val="380385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25705B6-3621-997D-2284-3BAA9D829C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On nyt meneillään 23.5.2024 asti vuoden 2023 osalta</a:t>
            </a:r>
          </a:p>
          <a:p>
            <a:r>
              <a:rPr lang="fi-FI" dirty="0"/>
              <a:t>Voi muuttaa vain kasvipeitteisyyden tietoja</a:t>
            </a:r>
          </a:p>
          <a:p>
            <a:r>
              <a:rPr lang="fi-FI" dirty="0"/>
              <a:t>Tehdään sähköisesti Vipu-palvelussa</a:t>
            </a:r>
          </a:p>
          <a:p>
            <a:r>
              <a:rPr lang="fi-FI" dirty="0"/>
              <a:t>Ei tarvitse erikseen lähettää, vaan muutokset tallentuvat ilman erillistä uudelleenlähetystä</a:t>
            </a:r>
          </a:p>
          <a:p>
            <a:r>
              <a:rPr lang="fi-FI" b="1" dirty="0"/>
              <a:t>Käy aina Vipuneuvojassa muutoksen jälkeen!</a:t>
            </a:r>
          </a:p>
          <a:p>
            <a:pPr lvl="1"/>
            <a:r>
              <a:rPr lang="fi-FI" dirty="0"/>
              <a:t>Tarkista esimerkiksi, että vähimmäismaanpeitteen vaatimus täyttyy myös muutosten jälkeen</a:t>
            </a:r>
          </a:p>
          <a:p>
            <a:r>
              <a:rPr lang="fi-FI" dirty="0"/>
              <a:t>Muut syysilmoituksella ilmoitetut tiedot ovat selattavissa</a:t>
            </a:r>
          </a:p>
          <a:p>
            <a:pPr lvl="1"/>
            <a:r>
              <a:rPr lang="fi-FI" dirty="0"/>
              <a:t>Jos huomaat virheen ota yhteys maaseututoimeen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301CA39-9BFA-7D01-690C-2C8F2F47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Syysilmoituksen muutosmahdollisuudet</a:t>
            </a:r>
          </a:p>
        </p:txBody>
      </p:sp>
    </p:spTree>
    <p:extLst>
      <p:ext uri="{BB962C8B-B14F-4D97-AF65-F5344CB8AC3E}">
        <p14:creationId xmlns:p14="http://schemas.microsoft.com/office/powerpoint/2010/main" val="14542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6290439-653F-55B4-688F-43AECCA6D7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/>
              <a:t>18.6.2024 päättyvän peltotukihaun jälkeen 2.10.2024 asti</a:t>
            </a:r>
          </a:p>
          <a:p>
            <a:r>
              <a:rPr lang="fi-FI"/>
              <a:t>Voi muuttaa peltotukihakemusta</a:t>
            </a:r>
          </a:p>
          <a:p>
            <a:pPr lvl="1"/>
            <a:r>
              <a:rPr lang="fi-FI"/>
              <a:t>mm. lisätä ja poistaa hakurasteja, vaihtaa kasveja tai muita virheellisiä tietoja</a:t>
            </a:r>
          </a:p>
          <a:p>
            <a:r>
              <a:rPr lang="fi-FI"/>
              <a:t>Pidä hakemus ajantasaisena mahdollista tilalla tehtävää valvontaa silmällä pitäen</a:t>
            </a:r>
          </a:p>
          <a:p>
            <a:r>
              <a:rPr lang="fi-FI"/>
              <a:t>Ei tarvitse erikseen lähettää käsittelyyn</a:t>
            </a:r>
          </a:p>
          <a:p>
            <a:r>
              <a:rPr lang="fi-FI" b="1"/>
              <a:t>Muutosten jälkeen käy Vipu-neuvojassa</a:t>
            </a:r>
          </a:p>
          <a:p>
            <a:pPr lvl="1"/>
            <a:r>
              <a:rPr lang="fi-FI"/>
              <a:t>Tarkista esimerkiksi, että tuottamatonta alaa on edelleen ilmoitettuna 4%</a:t>
            </a:r>
          </a:p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B076D3-7C76-B2FB-ED29-31B4F0E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Peltotukihakemuksen muutosmahdollisuudet</a:t>
            </a:r>
          </a:p>
        </p:txBody>
      </p:sp>
    </p:spTree>
    <p:extLst>
      <p:ext uri="{BB962C8B-B14F-4D97-AF65-F5344CB8AC3E}">
        <p14:creationId xmlns:p14="http://schemas.microsoft.com/office/powerpoint/2010/main" val="267173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E00FF7-9724-E656-F354-8B18F0C9B9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Kasvulohkon kasvin vaihtaminen ja kasvulohkon rajan korjaaminen</a:t>
            </a:r>
          </a:p>
          <a:p>
            <a:r>
              <a:rPr lang="fi-FI"/>
              <a:t>Lisätietojen antaminen</a:t>
            </a:r>
          </a:p>
          <a:p>
            <a:r>
              <a:rPr lang="fi-FI"/>
              <a:t>Lisätä hakurasteja (rajatusti)</a:t>
            </a:r>
          </a:p>
          <a:p>
            <a:r>
              <a:rPr lang="fi-FI"/>
              <a:t>Ympäristökorvauksen tilakohtaisen toimenpiteen vaihtaminen</a:t>
            </a:r>
          </a:p>
          <a:p>
            <a:r>
              <a:rPr lang="fi-FI"/>
              <a:t>Lisätä tai poistaa ympäristökorvauksen lohkokohtaisia toimenpiteitä</a:t>
            </a:r>
          </a:p>
          <a:p>
            <a:r>
              <a:rPr lang="fi-FI"/>
              <a:t>Lisätä tai poistaa ekojärjestelmätuen toimenpiteitä</a:t>
            </a:r>
          </a:p>
          <a:p>
            <a:r>
              <a:rPr lang="fi-FI"/>
              <a:t>Peruslohkon tietoja voi muuttaa rajatusti: nimi, hallinnan peruste, vuokranantaja</a:t>
            </a:r>
          </a:p>
          <a:p>
            <a:r>
              <a:rPr lang="fi-FI"/>
              <a:t>Tuenhakijan vaihtaminen</a:t>
            </a:r>
          </a:p>
          <a:p>
            <a:r>
              <a:rPr lang="fi-FI"/>
              <a:t>Voit perua tuet yksittäiseltä lohkolta kasvikoodilla </a:t>
            </a:r>
            <a:r>
              <a:rPr lang="fi-FI" i="1"/>
              <a:t>Tuen peruminen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70BC63E-0DA2-89B5-2851-6E7C15BA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Mitä muutoksia voin tehdä hakemukseeni muutosaikana? </a:t>
            </a:r>
          </a:p>
        </p:txBody>
      </p:sp>
      <p:pic>
        <p:nvPicPr>
          <p:cNvPr id="5" name="Kuva 4" descr="Valintamerkki tasaisella täytöllä">
            <a:extLst>
              <a:ext uri="{FF2B5EF4-FFF2-40B4-BE49-F238E27FC236}">
                <a16:creationId xmlns:a16="http://schemas.microsoft.com/office/drawing/2014/main" id="{B7A082B9-D01A-6E0D-FAAD-1876CF9F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2383" y="1175645"/>
            <a:ext cx="2432179" cy="2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8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F8F5A41-48CE-37B2-6135-5563AD96CC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6234" y="1722584"/>
            <a:ext cx="8314508" cy="3661569"/>
          </a:xfrm>
        </p:spPr>
        <p:txBody>
          <a:bodyPr/>
          <a:lstStyle/>
          <a:p>
            <a:r>
              <a:rPr lang="fi-FI"/>
              <a:t>Lisätä uutta alaa tuottamattomaan alaan</a:t>
            </a:r>
          </a:p>
          <a:p>
            <a:pPr lvl="1"/>
            <a:r>
              <a:rPr lang="fi-FI"/>
              <a:t>Jos tukihaussa ilmoittanut tuottamatonta alaa 2% ei muutosaikana 2% ylittävää huomioida</a:t>
            </a:r>
          </a:p>
          <a:p>
            <a:r>
              <a:rPr lang="fi-FI"/>
              <a:t>Lisätä uusia peruslohkoja tai muuttaa peruslohkon rajoja</a:t>
            </a:r>
          </a:p>
          <a:p>
            <a:r>
              <a:rPr lang="fi-FI"/>
              <a:t>Ilmoittaa lohkoa yhteiskäyttöön</a:t>
            </a:r>
          </a:p>
          <a:p>
            <a:r>
              <a:rPr lang="fi-FI"/>
              <a:t>Tehdä uusia ympäristösitoumuksia, -sopimuksia tai luomusitoumuksia</a:t>
            </a:r>
          </a:p>
          <a:p>
            <a:r>
              <a:rPr lang="fi-FI"/>
              <a:t>Muuttaa luomusitoumusten tai ympäristösopimusten tietoja</a:t>
            </a:r>
          </a:p>
          <a:p>
            <a:pPr lvl="1"/>
            <a:r>
              <a:rPr lang="fi-FI"/>
              <a:t>Kirjallinen ilmoitus näistä ELY-keskukseen</a:t>
            </a:r>
          </a:p>
          <a:p>
            <a:r>
              <a:rPr lang="fi-FI"/>
              <a:t>Jos tila joutunut valvontaan ei muutoksia voi enää tehdä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7A6B565-247A-A1CB-9F04-BC94DDB9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en voi muuttaa muutosaikana</a:t>
            </a:r>
          </a:p>
        </p:txBody>
      </p:sp>
      <p:pic>
        <p:nvPicPr>
          <p:cNvPr id="5" name="Kuva 4" descr="Sulje tasaisella täytöllä">
            <a:extLst>
              <a:ext uri="{FF2B5EF4-FFF2-40B4-BE49-F238E27FC236}">
                <a16:creationId xmlns:a16="http://schemas.microsoft.com/office/drawing/2014/main" id="{E5CE1679-1467-D062-26D7-AEA59972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5729" y="782739"/>
            <a:ext cx="2547269" cy="25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F9CED22-2E69-804A-80F8-091CF1DAD4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Seurataan viljelytoimenpiteitä kasvukauden aikana</a:t>
            </a:r>
          </a:p>
          <a:p>
            <a:r>
              <a:rPr lang="fi-FI" dirty="0"/>
              <a:t>Satelliittiseurantaa on kehitetty viime vuoden kokemusten perusteella</a:t>
            </a:r>
          </a:p>
          <a:p>
            <a:r>
              <a:rPr lang="fi-FI" dirty="0"/>
              <a:t>Satelliittiseurannan selvityspyynnöt tulevat Vipu-mobiiliin</a:t>
            </a:r>
          </a:p>
          <a:p>
            <a:pPr lvl="1"/>
            <a:r>
              <a:rPr lang="fi-FI" dirty="0"/>
              <a:t>Esim. satelliitti ei ole havainnut kasvipeitettä tai niittoa määräpäivänä</a:t>
            </a:r>
          </a:p>
          <a:p>
            <a:pPr lvl="1"/>
            <a:endParaRPr lang="fi-FI" dirty="0"/>
          </a:p>
          <a:p>
            <a:r>
              <a:rPr lang="fi-FI" dirty="0">
                <a:hlinkClick r:id="rId2"/>
              </a:rPr>
              <a:t>Satelliittikuvat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B0CB4E6-4A5C-0CC1-1F68-81F1D636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Satelliittiseuranta </a:t>
            </a:r>
          </a:p>
        </p:txBody>
      </p:sp>
    </p:spTree>
    <p:extLst>
      <p:ext uri="{BB962C8B-B14F-4D97-AF65-F5344CB8AC3E}">
        <p14:creationId xmlns:p14="http://schemas.microsoft.com/office/powerpoint/2010/main" val="358761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4E8FCC7-E5C2-D417-9557-9896FBBEDD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Seurataan onko lohko ollut muokkaamaton/kasvipeitteinen määräpäivään asti</a:t>
            </a:r>
          </a:p>
          <a:p>
            <a:pPr lvl="1"/>
            <a:r>
              <a:rPr lang="fi-FI" dirty="0"/>
              <a:t>15.3. / 15.4. / 1.5.</a:t>
            </a:r>
          </a:p>
          <a:p>
            <a:r>
              <a:rPr lang="fi-FI" dirty="0"/>
              <a:t>Jos ei havaita kasvipeitettä tulee selvityspyyntö</a:t>
            </a:r>
          </a:p>
          <a:p>
            <a:pPr lvl="1"/>
            <a:r>
              <a:rPr lang="fi-FI" dirty="0"/>
              <a:t>Selvityspyyntö saattaa passivoitua, kun satelliitti havaitsee kasvuston</a:t>
            </a:r>
          </a:p>
          <a:p>
            <a:pPr lvl="1"/>
            <a:r>
              <a:rPr lang="fi-FI" dirty="0"/>
              <a:t>Ei siis kannata kiirehtiä ottamaan kuvia lumisista pelloista</a:t>
            </a:r>
          </a:p>
          <a:p>
            <a:r>
              <a:rPr lang="fi-FI" dirty="0"/>
              <a:t>Havaintoja muodostuu noin parin päivän välein</a:t>
            </a:r>
          </a:p>
          <a:p>
            <a:r>
              <a:rPr lang="fi-FI" dirty="0"/>
              <a:t>Viiveestä johtuen selvityspyyntö muodostuu n. 2 viikkoa havaintopäivän jälkeen</a:t>
            </a:r>
          </a:p>
          <a:p>
            <a:pPr lvl="1"/>
            <a:r>
              <a:rPr lang="fi-FI" dirty="0"/>
              <a:t>Jos muokkaat heti määräpäivien läheisyydessä ota kuva ennen muokkausta vipu-mobiiliin kaiken varalta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6542DDE-6055-6049-82B1-DA79E1F2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Kasvipeitteisyyden satelliittiseuranta</a:t>
            </a:r>
          </a:p>
        </p:txBody>
      </p:sp>
    </p:spTree>
    <p:extLst>
      <p:ext uri="{BB962C8B-B14F-4D97-AF65-F5344CB8AC3E}">
        <p14:creationId xmlns:p14="http://schemas.microsoft.com/office/powerpoint/2010/main" val="262415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9DE3515-A9DD-8478-CEED-FD29564F95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Seurataan:</a:t>
            </a:r>
          </a:p>
          <a:p>
            <a:pPr lvl="1"/>
            <a:r>
              <a:rPr lang="fi-FI"/>
              <a:t>Nurmien niittoa/laidunnusta</a:t>
            </a:r>
            <a:endParaRPr lang="fi-FI" dirty="0"/>
          </a:p>
          <a:p>
            <a:pPr lvl="1"/>
            <a:r>
              <a:rPr lang="fi-FI" dirty="0"/>
              <a:t>Onko ilmoitettu kasvi oikeassa kasviluokassa</a:t>
            </a:r>
          </a:p>
          <a:p>
            <a:pPr lvl="1"/>
            <a:r>
              <a:rPr lang="fi-FI" dirty="0"/>
              <a:t>Suojavyöhykkeiden ja turvepeltojen nurmien nurmipeitteisyys</a:t>
            </a:r>
          </a:p>
          <a:p>
            <a:pPr lvl="1"/>
            <a:r>
              <a:rPr lang="fi-FI" dirty="0"/>
              <a:t>Ehdollisuuden nurmivaatimukset</a:t>
            </a:r>
          </a:p>
          <a:p>
            <a:pPr lvl="2"/>
            <a:r>
              <a:rPr lang="fi-FI" dirty="0"/>
              <a:t>Esim. vuoden 2022 jälkeen raivatut alat</a:t>
            </a:r>
          </a:p>
          <a:p>
            <a:r>
              <a:rPr lang="fi-FI" dirty="0"/>
              <a:t>Selvityspyyntöjä aletaan lähettää myöhemmin</a:t>
            </a:r>
          </a:p>
          <a:p>
            <a:pPr lvl="1"/>
            <a:r>
              <a:rPr lang="fi-FI" dirty="0"/>
              <a:t>Tavoitteena vähemmän turhia selvityspyyntöjä</a:t>
            </a:r>
          </a:p>
          <a:p>
            <a:r>
              <a:rPr lang="fi-FI" dirty="0">
                <a:solidFill>
                  <a:srgbClr val="FF0000"/>
                </a:solidFill>
              </a:rPr>
              <a:t>Niittopäivät muuttuneet 31.8.-&gt;15.9.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E8BDE89-96EB-D680-309A-835974E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Satelliittiseuranta kesällä 2024</a:t>
            </a:r>
          </a:p>
        </p:txBody>
      </p:sp>
    </p:spTree>
    <p:extLst>
      <p:ext uri="{BB962C8B-B14F-4D97-AF65-F5344CB8AC3E}">
        <p14:creationId xmlns:p14="http://schemas.microsoft.com/office/powerpoint/2010/main" val="2787726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8F58D56-A68D-5F15-5C54-8762CA2070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40635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b="1" dirty="0">
                <a:latin typeface="Tahoma"/>
                <a:ea typeface="Tahoma"/>
                <a:cs typeface="Tahoma"/>
              </a:rPr>
              <a:t>Selvittäkää mihin sitoudutte</a:t>
            </a:r>
          </a:p>
          <a:p>
            <a:r>
              <a:rPr lang="fi-FI" b="1" dirty="0">
                <a:latin typeface="Tahoma"/>
                <a:ea typeface="Tahoma"/>
                <a:cs typeface="Tahoma"/>
              </a:rPr>
              <a:t>Hakemuksen palautus hyvissä ajoin</a:t>
            </a:r>
          </a:p>
          <a:p>
            <a:pPr lvl="1"/>
            <a:r>
              <a:rPr lang="fi-FI" dirty="0">
                <a:latin typeface="Tahoma"/>
                <a:ea typeface="Tahoma"/>
                <a:cs typeface="Tahoma"/>
              </a:rPr>
              <a:t>Viimeisenä iltana mahdollisten ongelmatilanteiden ratkaisu hyvin vaikeaa tai jopa mahdotonta</a:t>
            </a:r>
          </a:p>
          <a:p>
            <a:r>
              <a:rPr lang="fi-FI" b="1" dirty="0">
                <a:latin typeface="Tahoma"/>
                <a:ea typeface="Tahoma"/>
                <a:cs typeface="Tahoma"/>
              </a:rPr>
              <a:t>Tarkista, että kaikki haluamasi tuet on haettu</a:t>
            </a:r>
          </a:p>
          <a:p>
            <a:pPr lvl="1"/>
            <a:r>
              <a:rPr lang="fi-FI" dirty="0">
                <a:latin typeface="Tahoma"/>
                <a:ea typeface="Tahoma"/>
                <a:cs typeface="Tahoma"/>
              </a:rPr>
              <a:t>Täydentävää hakua ei enää tule</a:t>
            </a:r>
          </a:p>
          <a:p>
            <a:r>
              <a:rPr lang="fi-FI" dirty="0">
                <a:latin typeface="Tahoma"/>
                <a:ea typeface="Tahoma"/>
                <a:cs typeface="Tahoma"/>
              </a:rPr>
              <a:t>Aktiiviviljelijän määritelmää tarkastellaan vuosittain, joten tarkista tilan päätoimiala ja alv-velvollisuus</a:t>
            </a:r>
          </a:p>
          <a:p>
            <a:r>
              <a:rPr lang="fi-FI" b="1" dirty="0">
                <a:latin typeface="Tahoma"/>
                <a:ea typeface="Tahoma"/>
                <a:cs typeface="Tahoma"/>
              </a:rPr>
              <a:t>Tuottamatonta alaa on ilmoitettava 4%</a:t>
            </a:r>
          </a:p>
          <a:p>
            <a:pPr lvl="1"/>
            <a:r>
              <a:rPr lang="fi-FI" dirty="0">
                <a:latin typeface="Tahoma"/>
                <a:ea typeface="Tahoma"/>
                <a:cs typeface="Tahoma"/>
              </a:rPr>
              <a:t>Puutteista mahdollisesti isot sanktiot (1-10%)</a:t>
            </a:r>
          </a:p>
          <a:p>
            <a:r>
              <a:rPr lang="fi-FI" dirty="0">
                <a:latin typeface="Tahoma"/>
                <a:ea typeface="Tahoma"/>
                <a:cs typeface="Tahoma"/>
              </a:rPr>
              <a:t>Vipu-mobiili oltava ladattuna</a:t>
            </a:r>
          </a:p>
          <a:p>
            <a:r>
              <a:rPr lang="fi-FI" dirty="0">
                <a:latin typeface="Tahoma"/>
                <a:ea typeface="Tahoma"/>
                <a:cs typeface="Tahoma"/>
              </a:rPr>
              <a:t>Aina kannattaa olla yhteydessä meihin, jos ilmenee jotain kysyttävää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DBE9088-BC9E-A361-2878-9806AA1F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107"/>
            <a:ext cx="8314508" cy="785813"/>
          </a:xfrm>
        </p:spPr>
        <p:txBody>
          <a:bodyPr>
            <a:normAutofit fontScale="90000"/>
          </a:bodyPr>
          <a:lstStyle/>
          <a:p>
            <a:r>
              <a:rPr lang="fi-FI">
                <a:latin typeface="Tahoma"/>
                <a:ea typeface="Tahoma"/>
                <a:cs typeface="Tahoma"/>
              </a:rPr>
              <a:t>Lopuksi:</a:t>
            </a:r>
            <a:br>
              <a:rPr lang="fi-FI">
                <a:latin typeface="Tahoma"/>
                <a:ea typeface="Tahoma"/>
                <a:cs typeface="Tahoma"/>
              </a:rPr>
            </a:br>
            <a:br>
              <a:rPr lang="fi-FI">
                <a:latin typeface="Tahoma"/>
                <a:ea typeface="Tahoma"/>
                <a:cs typeface="Tahoma"/>
              </a:rPr>
            </a:br>
            <a:r>
              <a:rPr lang="fi-FI">
                <a:latin typeface="Tahoma"/>
                <a:ea typeface="Tahoma"/>
                <a:cs typeface="Tahoma"/>
              </a:rPr>
              <a:t>Maaseututoimen huomioita vuodelta 2023</a:t>
            </a:r>
          </a:p>
        </p:txBody>
      </p:sp>
    </p:spTree>
    <p:extLst>
      <p:ext uri="{BB962C8B-B14F-4D97-AF65-F5344CB8AC3E}">
        <p14:creationId xmlns:p14="http://schemas.microsoft.com/office/powerpoint/2010/main" val="170871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960761-D864-3E73-6F89-3C00AEC6C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AC12086-C9D2-B805-40E4-D4FE4C676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9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10D53D-42DA-5835-8AAF-20BC22D9CA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9503003" cy="3661569"/>
          </a:xfrm>
        </p:spPr>
        <p:txBody>
          <a:bodyPr>
            <a:normAutofit/>
          </a:bodyPr>
          <a:lstStyle/>
          <a:p>
            <a:r>
              <a:rPr lang="fi-FI"/>
              <a:t>Perusperiaatteisiin ei muutoksia. Jako, yhdistäminen ja uuden perustaminen kuin ennenkin</a:t>
            </a:r>
          </a:p>
          <a:p>
            <a:r>
              <a:rPr lang="fi-FI"/>
              <a:t>Mahdollisuus lisätä korvauskelvotonta alaa korvauskelpoiseen lohkoon</a:t>
            </a:r>
          </a:p>
          <a:p>
            <a:pPr lvl="1"/>
            <a:r>
              <a:rPr lang="fi-FI"/>
              <a:t>Vaatimuksena ns. päistehaitan vähentäminen (kts. seuraava dia)</a:t>
            </a:r>
          </a:p>
          <a:p>
            <a:pPr lvl="1"/>
            <a:r>
              <a:rPr lang="fi-FI"/>
              <a:t>Lisäys voi olla enintään 5% korvauskelpoisen lohkon alasta, kuitenkin enintään 0,5ha</a:t>
            </a:r>
          </a:p>
          <a:p>
            <a:pPr lvl="1"/>
            <a:r>
              <a:rPr lang="fi-FI"/>
              <a:t>31.12.2022 jälkeen raivatuilla muilla aloilla nurmivaatimus</a:t>
            </a:r>
          </a:p>
          <a:p>
            <a:r>
              <a:rPr lang="fi-FI"/>
              <a:t>Kunta tarkistaa lohkojen hallintatiedon oikeellisuuden satunnaisotannalla.</a:t>
            </a:r>
          </a:p>
          <a:p>
            <a:pPr lvl="1"/>
            <a:r>
              <a:rPr lang="fi-FI"/>
              <a:t>Vuokrasopimukset oltava kunnossa ja oikea hallintatieto tukihakemuksella.</a:t>
            </a:r>
          </a:p>
          <a:p>
            <a:pPr lvl="1"/>
            <a:r>
              <a:rPr lang="fi-FI"/>
              <a:t>Jos suullinen sopimus lisää lohkon lisätietoihin maanomistajan yhteystiedot</a:t>
            </a:r>
          </a:p>
          <a:p>
            <a:r>
              <a:rPr lang="fi-FI"/>
              <a:t>Kasvulohkot oikeaan paikkaan!</a:t>
            </a:r>
          </a:p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7CC5E70-BE45-AC07-9B08-F499636B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Perus- ja kasvulohkot</a:t>
            </a:r>
          </a:p>
        </p:txBody>
      </p:sp>
    </p:spTree>
    <p:extLst>
      <p:ext uri="{BB962C8B-B14F-4D97-AF65-F5344CB8AC3E}">
        <p14:creationId xmlns:p14="http://schemas.microsoft.com/office/powerpoint/2010/main" val="164574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37C23D8-0E69-AA89-A705-3DA093FD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124" y="332943"/>
            <a:ext cx="9851435" cy="57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FF1470D-F868-8D62-B295-9A8EB22AF6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Jos ala ei täytä maatalousmaan edellytyksiä, ala tulee poistaa peruslohkosta rajakorjauksella, tai passivoimalla koko lohko. </a:t>
            </a:r>
          </a:p>
          <a:p>
            <a:r>
              <a:rPr lang="fi-FI" dirty="0"/>
              <a:t>Jos ala otetaan takaisin käyttöön, sen voi palauttaa lohkoon tai perustaa uuden lohkon. </a:t>
            </a:r>
          </a:p>
          <a:p>
            <a:pPr lvl="1"/>
            <a:r>
              <a:rPr lang="fi-FI" dirty="0"/>
              <a:t>Lohko saa takaisin aiemmat ominaisuutensa mm. korvauskelpoisuus. </a:t>
            </a:r>
          </a:p>
          <a:p>
            <a:pPr lvl="1"/>
            <a:r>
              <a:rPr lang="fi-FI" dirty="0"/>
              <a:t>Ehdollisuuden nurmivaatimusta ei sovelleta jos alkuperäinen lohko otettu maatalouskäyttöön ennen 31.12.2022 </a:t>
            </a:r>
          </a:p>
          <a:p>
            <a:r>
              <a:rPr lang="fi-FI" dirty="0"/>
              <a:t>Kasvikoodi ’tilapäisesti viljelemätön’ poistunut </a:t>
            </a:r>
          </a:p>
          <a:p>
            <a:pPr lvl="1"/>
            <a:r>
              <a:rPr lang="fi-FI" dirty="0"/>
              <a:t>Kasvulohkoon voidaan laskea kuuluvaksi säilörehupaalit ja rehuaumat, kun eivät useampaa vuotta, sääolojen vuoksi orastumattomat kasvustot ja ojien kaivuumaat (saavat olla 1 vuoden). </a:t>
            </a:r>
          </a:p>
          <a:p>
            <a:pPr lvl="1"/>
            <a:r>
              <a:rPr lang="fi-FI" dirty="0"/>
              <a:t>Lohkon alasta tulee poistaa alat, joilla pidempiaikainen varasto ja/tai ei maataloustoimintaa </a:t>
            </a:r>
          </a:p>
          <a:p>
            <a:pPr lvl="2"/>
            <a:r>
              <a:rPr lang="fi-FI" dirty="0"/>
              <a:t>Pitkään hoitamattomat alat, viljelyyn liittymätön varastointi, rakennustyömaa, jaloittelutarhat jne.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34562A6-35EF-5005-6A18-1FFEEAEC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Maatalouskäytöstä poisto ja palauttaminen</a:t>
            </a:r>
          </a:p>
        </p:txBody>
      </p:sp>
    </p:spTree>
    <p:extLst>
      <p:ext uri="{BB962C8B-B14F-4D97-AF65-F5344CB8AC3E}">
        <p14:creationId xmlns:p14="http://schemas.microsoft.com/office/powerpoint/2010/main" val="401655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A28DFD3-21BA-67CE-D933-9931A25BC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Korvauskelpoisia ovat ne lohkot jotka olleet korvauskelpoisia vuonna 2023</a:t>
            </a:r>
          </a:p>
          <a:p>
            <a:r>
              <a:rPr lang="fi-FI" dirty="0"/>
              <a:t>Korvauskelpoisuuden voi vaihtaa jos:</a:t>
            </a:r>
          </a:p>
          <a:p>
            <a:pPr lvl="2"/>
            <a:r>
              <a:rPr lang="fi-FI" dirty="0"/>
              <a:t>Lohkoilla sama maankäyttölaji</a:t>
            </a:r>
          </a:p>
          <a:p>
            <a:pPr lvl="2"/>
            <a:r>
              <a:rPr lang="fi-FI" dirty="0"/>
              <a:t>Vaihdettava ala vähintään 0,20ha</a:t>
            </a:r>
          </a:p>
          <a:p>
            <a:pPr lvl="2"/>
            <a:r>
              <a:rPr lang="fi-FI" dirty="0"/>
              <a:t>Lohkoa, jolle vaihdetaan ei koske nurmivaatimus</a:t>
            </a:r>
          </a:p>
          <a:p>
            <a:pPr lvl="2"/>
            <a:r>
              <a:rPr lang="fi-FI" dirty="0"/>
              <a:t>Siirretään lohkolta, jolla edellisenä vuonna hyväksyttyjä kasvulohkoja</a:t>
            </a:r>
          </a:p>
          <a:p>
            <a:r>
              <a:rPr lang="fi-FI" dirty="0"/>
              <a:t>Korvauskelpoisuuden voi vaihtaa myös silloin kun lohkoilla eri omistaja:</a:t>
            </a:r>
          </a:p>
          <a:p>
            <a:pPr lvl="2"/>
            <a:r>
              <a:rPr lang="fi-FI" dirty="0"/>
              <a:t>Maanomistaja tekee hakemuksen</a:t>
            </a:r>
          </a:p>
          <a:p>
            <a:pPr lvl="2"/>
            <a:r>
              <a:rPr lang="fi-FI" dirty="0"/>
              <a:t>Oltava saman ELY-keskuksen alueella</a:t>
            </a:r>
          </a:p>
          <a:p>
            <a:r>
              <a:rPr lang="fi-FI" dirty="0"/>
              <a:t>Korvauskelpoisuus poistuu jos:</a:t>
            </a:r>
          </a:p>
          <a:p>
            <a:pPr lvl="2"/>
            <a:r>
              <a:rPr lang="fi-FI" dirty="0"/>
              <a:t>Ala poistetaan maatalouskäytöstä viljelijän tai valvonnan toimesta</a:t>
            </a:r>
          </a:p>
          <a:p>
            <a:pPr lvl="2"/>
            <a:r>
              <a:rPr lang="fi-FI" dirty="0"/>
              <a:t>Alalla ei maataloustoimintaa 3 perättäisenä vuonna</a:t>
            </a:r>
          </a:p>
          <a:p>
            <a:r>
              <a:rPr lang="fi-FI" dirty="0"/>
              <a:t>Korvauskelpoisuus voidaan palauttaa jos se on poistunut vuonna 2023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82525E3-5FBC-B507-85A0-4968E8FE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Korvauskelpoisuus </a:t>
            </a:r>
          </a:p>
        </p:txBody>
      </p:sp>
    </p:spTree>
    <p:extLst>
      <p:ext uri="{BB962C8B-B14F-4D97-AF65-F5344CB8AC3E}">
        <p14:creationId xmlns:p14="http://schemas.microsoft.com/office/powerpoint/2010/main" val="274828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62C57-C15C-839E-DCA3-B858BC182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696547"/>
            <a:ext cx="5562215" cy="732453"/>
          </a:xfrm>
        </p:spPr>
        <p:txBody>
          <a:bodyPr>
            <a:normAutofit fontScale="90000"/>
          </a:bodyPr>
          <a:lstStyle/>
          <a:p>
            <a:r>
              <a:rPr lang="fi-FI" dirty="0"/>
              <a:t>Muutosmahdollisuudet ja satelliittiseuranta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88A1FE-06E0-3E1C-2FAB-1D27C2C67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Lisäksi hiukan vipu-mobiilista ja selvityspyynnöistä</a:t>
            </a:r>
          </a:p>
        </p:txBody>
      </p:sp>
    </p:spTree>
    <p:extLst>
      <p:ext uri="{BB962C8B-B14F-4D97-AF65-F5344CB8AC3E}">
        <p14:creationId xmlns:p14="http://schemas.microsoft.com/office/powerpoint/2010/main" val="300859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5D16B80-61F8-346B-60D2-CB3490D310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06559"/>
            <a:ext cx="8314508" cy="3661569"/>
          </a:xfrm>
        </p:spPr>
        <p:txBody>
          <a:bodyPr/>
          <a:lstStyle/>
          <a:p>
            <a:r>
              <a:rPr lang="fi-FI"/>
              <a:t>Älypuhelimeen ladattava sovellus, joka toimii viljelijän ja hallinnon välisenä tiedonvaihtokanavana</a:t>
            </a:r>
          </a:p>
          <a:p>
            <a:r>
              <a:rPr lang="fi-FI"/>
              <a:t>Sovelluksesta näkee tehtävät (selvityspyynnöt), maksutiedot, lohkotiedot sekä voi ottaa vapaakuvia</a:t>
            </a:r>
          </a:p>
          <a:p>
            <a:pPr lvl="1"/>
            <a:r>
              <a:rPr lang="fi-FI"/>
              <a:t>Sovelluspäivityksiä tulee tiuhaan, joten jos ilmenee ongelmia kannattaa aloittaa sovelluksen päivityksestä. </a:t>
            </a:r>
          </a:p>
          <a:p>
            <a:r>
              <a:rPr lang="fi-FI"/>
              <a:t>Vaatii vahvan tunnistautumisen</a:t>
            </a:r>
          </a:p>
          <a:p>
            <a:pPr lvl="1"/>
            <a:r>
              <a:rPr lang="fi-FI"/>
              <a:t>Nyt mahdollista myös biometrinen tunnistautuminen</a:t>
            </a:r>
          </a:p>
          <a:p>
            <a:pPr lvl="2"/>
            <a:r>
              <a:rPr lang="fi-FI"/>
              <a:t>Sormenjälki, kasvojentunnistus, näyttökoodi yms.</a:t>
            </a:r>
          </a:p>
          <a:p>
            <a:r>
              <a:rPr lang="fi-FI"/>
              <a:t>Löydyttävä jokaiselta tuenhakijalta tai vähintään lähipiiriltä</a:t>
            </a:r>
          </a:p>
          <a:p>
            <a:pPr lvl="1"/>
            <a:r>
              <a:rPr lang="fi-FI"/>
              <a:t>Tarvitaan asiointioikeudet -&gt; valtuutus </a:t>
            </a:r>
            <a:r>
              <a:rPr lang="fi-FI" err="1"/>
              <a:t>Vipussa</a:t>
            </a:r>
            <a:r>
              <a:rPr lang="fi-FI"/>
              <a:t> tai lomakkeella 457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FF18963-66DF-B635-B5B9-1DCEC4CF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Vipu-mobiili</a:t>
            </a:r>
          </a:p>
        </p:txBody>
      </p:sp>
    </p:spTree>
    <p:extLst>
      <p:ext uri="{BB962C8B-B14F-4D97-AF65-F5344CB8AC3E}">
        <p14:creationId xmlns:p14="http://schemas.microsoft.com/office/powerpoint/2010/main" val="388288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FEE440E-CFBC-C77A-25E5-B64550C1AE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754978" cy="405409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Ensimmäinen erä selvityspyyntöjä lähti 18.3.2024</a:t>
            </a:r>
          </a:p>
          <a:p>
            <a:pPr lvl="1"/>
            <a:r>
              <a:rPr lang="fi-FI" dirty="0"/>
              <a:t>Vakka-Suomen </a:t>
            </a:r>
            <a:r>
              <a:rPr lang="fi-FI" dirty="0" err="1"/>
              <a:t>Yta:n</a:t>
            </a:r>
            <a:r>
              <a:rPr lang="fi-FI" dirty="0"/>
              <a:t> alueella 1348 </a:t>
            </a:r>
            <a:r>
              <a:rPr lang="fi-FI" sz="1400" dirty="0"/>
              <a:t>(1234 kpl 9.4.2024)</a:t>
            </a:r>
          </a:p>
          <a:p>
            <a:r>
              <a:rPr lang="fi-FI" dirty="0"/>
              <a:t>Ei kannata hoppuilla vastausten kanssa</a:t>
            </a:r>
          </a:p>
          <a:p>
            <a:pPr lvl="1"/>
            <a:r>
              <a:rPr lang="fi-FI" dirty="0"/>
              <a:t>Osa selvityspyynnöistä jo passivoitunut</a:t>
            </a:r>
          </a:p>
          <a:p>
            <a:r>
              <a:rPr lang="fi-FI" dirty="0"/>
              <a:t>Vastaaminen mahdollista riippuen kasvipeitteisyyden säilytysajasta</a:t>
            </a:r>
          </a:p>
          <a:p>
            <a:pPr lvl="1"/>
            <a:r>
              <a:rPr lang="fi-FI" dirty="0"/>
              <a:t>16.3. Ehdollisuuden vähimmäismaanpeite</a:t>
            </a:r>
          </a:p>
          <a:p>
            <a:pPr lvl="1"/>
            <a:r>
              <a:rPr lang="fi-FI" dirty="0"/>
              <a:t>16.4. Ekojärjestelmätuen talviaikainen kasvipeite</a:t>
            </a:r>
          </a:p>
          <a:p>
            <a:pPr lvl="1"/>
            <a:r>
              <a:rPr lang="fi-FI" dirty="0"/>
              <a:t>1.5.   Ekojärjestelmätuen talviaikainen kasvipeite pysyvillä nurmilla</a:t>
            </a:r>
          </a:p>
          <a:p>
            <a:r>
              <a:rPr lang="fi-FI" dirty="0"/>
              <a:t>Samalle lohkolle voi tulla selvityspyyntö sekä ehdollisuudesta, että ekojärjestelmästä</a:t>
            </a:r>
          </a:p>
          <a:p>
            <a:pPr lvl="1"/>
            <a:r>
              <a:rPr lang="fi-FI" dirty="0"/>
              <a:t>Vastaa sen jälkeen, kun lumet ja jäät sulaneet (kts. seuraava dia)</a:t>
            </a:r>
          </a:p>
          <a:p>
            <a:r>
              <a:rPr lang="fi-FI" b="1" dirty="0"/>
              <a:t>Viimeiset selvityspyynnöt lähtevät 16.4. tai 2.5. jälkeen</a:t>
            </a:r>
          </a:p>
          <a:p>
            <a:pPr lvl="1"/>
            <a:r>
              <a:rPr lang="fi-FI" b="1" dirty="0"/>
              <a:t>Näiden päivien jälkeen ei tarvitse ottaa kuvia varmuudeksi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5C3E093-A765-BA77-49B9-80BFF03A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Talviaikaisen kasvipeitteisyyden selvityspyynnöt</a:t>
            </a:r>
          </a:p>
        </p:txBody>
      </p:sp>
    </p:spTree>
    <p:extLst>
      <p:ext uri="{BB962C8B-B14F-4D97-AF65-F5344CB8AC3E}">
        <p14:creationId xmlns:p14="http://schemas.microsoft.com/office/powerpoint/2010/main" val="155959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217AC74-68E7-F04A-20CB-66E5789522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2375" y="603683"/>
            <a:ext cx="8980334" cy="5079050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17B2413-B4C1-0F7B-C2E6-8A3B5358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5" y="0"/>
            <a:ext cx="11770242" cy="785813"/>
          </a:xfrm>
        </p:spPr>
        <p:txBody>
          <a:bodyPr/>
          <a:lstStyle/>
          <a:p>
            <a:r>
              <a:rPr lang="fi-FI" dirty="0"/>
              <a:t>Ei näin: 					    Vaan näin:	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E8C8C4-6891-B446-E10E-3036AE2B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603683"/>
            <a:ext cx="5846617" cy="526010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B124B28-0D18-766D-E191-839E546F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008" y="603683"/>
            <a:ext cx="5846617" cy="52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20613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974</Words>
  <Application>Microsoft Office PowerPoint</Application>
  <PresentationFormat>Laajakuva</PresentationFormat>
  <Paragraphs>144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Sisältökalvot</vt:lpstr>
      <vt:lpstr>Kannet, välikalvot, loppukalvot</vt:lpstr>
      <vt:lpstr>Peltohaun lohkoasiat, satelliittiseuranta ja muutosmahdollisuudet </vt:lpstr>
      <vt:lpstr>Perus- ja kasvulohkot</vt:lpstr>
      <vt:lpstr>PowerPoint-esitys</vt:lpstr>
      <vt:lpstr>Maatalouskäytöstä poisto ja palauttaminen</vt:lpstr>
      <vt:lpstr>Korvauskelpoisuus </vt:lpstr>
      <vt:lpstr>Muutosmahdollisuudet ja satelliittiseuranta </vt:lpstr>
      <vt:lpstr>Vipu-mobiili</vt:lpstr>
      <vt:lpstr>Talviaikaisen kasvipeitteisyyden selvityspyynnöt</vt:lpstr>
      <vt:lpstr>Ei näin:          Vaan näin: </vt:lpstr>
      <vt:lpstr>Hakemuksen muutosmahdollisuudet</vt:lpstr>
      <vt:lpstr>Syysilmoituksen muutosmahdollisuudet</vt:lpstr>
      <vt:lpstr>Peltotukihakemuksen muutosmahdollisuudet</vt:lpstr>
      <vt:lpstr>Mitä muutoksia voin tehdä hakemukseeni muutosaikana? </vt:lpstr>
      <vt:lpstr>Mitä en voi muuttaa muutosaikana</vt:lpstr>
      <vt:lpstr>Satelliittiseuranta </vt:lpstr>
      <vt:lpstr>Kasvipeitteisyyden satelliittiseuranta</vt:lpstr>
      <vt:lpstr>Satelliittiseuranta kesällä 2024</vt:lpstr>
      <vt:lpstr>Lopuksi:  Maaseututoimen huomioita vuodelta 2023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Peltohaun lohkomuutokset, monitorointi ja muutosmahdollisuudet</dc:title>
  <dc:creator>Turkka Heikkilä</dc:creator>
  <cp:lastModifiedBy>Turkka Heikkilä</cp:lastModifiedBy>
  <cp:revision>2</cp:revision>
  <dcterms:created xsi:type="dcterms:W3CDTF">2024-04-05T07:12:38Z</dcterms:created>
  <dcterms:modified xsi:type="dcterms:W3CDTF">2024-04-10T05:19:10Z</dcterms:modified>
</cp:coreProperties>
</file>