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3" r:id="rId3"/>
    <p:sldMasterId id="2147484069" r:id="rId4"/>
    <p:sldMasterId id="2147484043" r:id="rId5"/>
    <p:sldMasterId id="2147484095" r:id="rId6"/>
  </p:sldMasterIdLst>
  <p:notesMasterIdLst>
    <p:notesMasterId r:id="rId27"/>
  </p:notesMasterIdLst>
  <p:handoutMasterIdLst>
    <p:handoutMasterId r:id="rId28"/>
  </p:handoutMasterIdLst>
  <p:sldIdLst>
    <p:sldId id="365" r:id="rId7"/>
    <p:sldId id="363" r:id="rId8"/>
    <p:sldId id="382" r:id="rId9"/>
    <p:sldId id="389" r:id="rId10"/>
    <p:sldId id="388" r:id="rId11"/>
    <p:sldId id="368" r:id="rId12"/>
    <p:sldId id="369" r:id="rId13"/>
    <p:sldId id="397" r:id="rId14"/>
    <p:sldId id="370" r:id="rId15"/>
    <p:sldId id="396" r:id="rId16"/>
    <p:sldId id="393" r:id="rId17"/>
    <p:sldId id="384" r:id="rId18"/>
    <p:sldId id="372" r:id="rId19"/>
    <p:sldId id="383" r:id="rId20"/>
    <p:sldId id="398" r:id="rId21"/>
    <p:sldId id="374" r:id="rId22"/>
    <p:sldId id="390" r:id="rId23"/>
    <p:sldId id="391" r:id="rId24"/>
    <p:sldId id="395" r:id="rId25"/>
    <p:sldId id="394" r:id="rId26"/>
  </p:sldIdLst>
  <p:sldSz cx="12192000" cy="6858000"/>
  <p:notesSz cx="6858000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B95"/>
    <a:srgbClr val="F5F5F5"/>
    <a:srgbClr val="F9F9F9"/>
    <a:srgbClr val="8AACC9"/>
    <a:srgbClr val="B1DFC5"/>
    <a:srgbClr val="F4DBAD"/>
    <a:srgbClr val="FCC8C2"/>
    <a:srgbClr val="F89284"/>
    <a:srgbClr val="E8B75D"/>
    <a:srgbClr val="FF74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6866B5-C3DC-458F-B49B-3C5D8ACE0689}" v="2" dt="2024-04-08T12:34:45.9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2" autoAdjust="0"/>
    <p:restoredTop sz="97043"/>
  </p:normalViewPr>
  <p:slideViewPr>
    <p:cSldViewPr snapToGrid="0" snapToObjects="1">
      <p:cViewPr varScale="1">
        <p:scale>
          <a:sx n="82" d="100"/>
          <a:sy n="82" d="100"/>
        </p:scale>
        <p:origin x="1022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5" d="100"/>
          <a:sy n="105" d="100"/>
        </p:scale>
        <p:origin x="44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7798C6C9-0C95-2888-BD81-9F5108B91C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102B5AA-70B9-4DC2-FE66-0F0772E79A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8B9088F-7FAE-446C-9EA5-AFF8127D3699}" type="datetimeFigureOut">
              <a:rPr lang="fi-FI"/>
              <a:pPr>
                <a:defRPr/>
              </a:pPr>
              <a:t>10.4.2024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F258C96-42EC-DA42-435F-B2825E8833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A35A770-AD97-703A-A47F-F930997829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A92539CA-AD3E-4720-911A-F634F75886A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5FCC159-4341-C974-4954-2F23DA09E8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62D184-CA75-64D6-85F5-33B0EE9ACBD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fld id="{EF3C3D8A-250F-4046-9D44-605A603DC31D}" type="datetimeFigureOut">
              <a:rPr lang="hr-HR"/>
              <a:pPr>
                <a:defRPr/>
              </a:pPr>
              <a:t>10.4.2024.</a:t>
            </a:fld>
            <a:endParaRPr lang="hr-HR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AE8634E-927C-A68C-8115-FF3F6C0681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6B4288D-8852-D9F0-96F8-B30798BF9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776788"/>
            <a:ext cx="5486400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A004F-B912-9BBF-5636-F746B3D4DBC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 i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4BAD4-5C30-2831-CC26-6927438A8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01AC3AC-4520-4E4B-BB06-6526342D6FC6}" type="slidenum">
              <a:rPr lang="uk-UA" altLang="fi-FI"/>
              <a:pPr/>
              <a:t>‹#›</a:t>
            </a:fld>
            <a:endParaRPr lang="uk-UA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sz="1000" dirty="0"/>
              <a:t>Test note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AC3AC-4520-4E4B-BB06-6526342D6FC6}" type="slidenum">
              <a:rPr lang="uk-UA" altLang="fi-FI" smtClean="0"/>
              <a:pPr/>
              <a:t>1</a:t>
            </a:fld>
            <a:endParaRPr lang="uk-UA" altLang="fi-FI"/>
          </a:p>
        </p:txBody>
      </p:sp>
    </p:spTree>
    <p:extLst>
      <p:ext uri="{BB962C8B-B14F-4D97-AF65-F5344CB8AC3E}">
        <p14:creationId xmlns:p14="http://schemas.microsoft.com/office/powerpoint/2010/main" val="4057868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0.emf"/><Relationship Id="rId7" Type="http://schemas.openxmlformats.org/officeDocument/2006/relationships/image" Target="../media/image7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emf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1.emf"/><Relationship Id="rId7" Type="http://schemas.openxmlformats.org/officeDocument/2006/relationships/image" Target="../media/image7.emf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0.emf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8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emf"/><Relationship Id="rId5" Type="http://schemas.openxmlformats.org/officeDocument/2006/relationships/image" Target="../media/image16.emf"/><Relationship Id="rId4" Type="http://schemas.openxmlformats.org/officeDocument/2006/relationships/image" Target="../media/image20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8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emf"/><Relationship Id="rId5" Type="http://schemas.openxmlformats.org/officeDocument/2006/relationships/image" Target="../media/image17.emf"/><Relationship Id="rId4" Type="http://schemas.openxmlformats.org/officeDocument/2006/relationships/image" Target="../media/image20.emf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emf"/><Relationship Id="rId4" Type="http://schemas.openxmlformats.org/officeDocument/2006/relationships/image" Target="../media/image27.emf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emf"/><Relationship Id="rId4" Type="http://schemas.openxmlformats.org/officeDocument/2006/relationships/image" Target="../media/image27.emf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1.emf"/><Relationship Id="rId7" Type="http://schemas.openxmlformats.org/officeDocument/2006/relationships/image" Target="../media/image31.emf"/><Relationship Id="rId12" Type="http://schemas.openxmlformats.org/officeDocument/2006/relationships/image" Target="../media/image36.emf"/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7.emf"/><Relationship Id="rId11" Type="http://schemas.openxmlformats.org/officeDocument/2006/relationships/image" Target="../media/image35.emf"/><Relationship Id="rId5" Type="http://schemas.openxmlformats.org/officeDocument/2006/relationships/image" Target="../media/image16.emf"/><Relationship Id="rId10" Type="http://schemas.openxmlformats.org/officeDocument/2006/relationships/image" Target="../media/image34.emf"/><Relationship Id="rId4" Type="http://schemas.openxmlformats.org/officeDocument/2006/relationships/image" Target="../media/image30.emf"/><Relationship Id="rId9" Type="http://schemas.openxmlformats.org/officeDocument/2006/relationships/image" Target="../media/image33.emf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12" Type="http://schemas.openxmlformats.org/officeDocument/2006/relationships/image" Target="../media/image4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40.emf"/><Relationship Id="rId11" Type="http://schemas.openxmlformats.org/officeDocument/2006/relationships/image" Target="../media/image45.emf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image" Target="../media/image57.emf"/><Relationship Id="rId18" Type="http://schemas.openxmlformats.org/officeDocument/2006/relationships/image" Target="../media/image62.emf"/><Relationship Id="rId3" Type="http://schemas.openxmlformats.org/officeDocument/2006/relationships/image" Target="../media/image48.emf"/><Relationship Id="rId21" Type="http://schemas.openxmlformats.org/officeDocument/2006/relationships/image" Target="../media/image65.jpeg"/><Relationship Id="rId7" Type="http://schemas.openxmlformats.org/officeDocument/2006/relationships/image" Target="../media/image51.emf"/><Relationship Id="rId12" Type="http://schemas.openxmlformats.org/officeDocument/2006/relationships/image" Target="../media/image56.emf"/><Relationship Id="rId17" Type="http://schemas.openxmlformats.org/officeDocument/2006/relationships/image" Target="../media/image61.emf"/><Relationship Id="rId2" Type="http://schemas.openxmlformats.org/officeDocument/2006/relationships/image" Target="../media/image47.emf"/><Relationship Id="rId16" Type="http://schemas.openxmlformats.org/officeDocument/2006/relationships/image" Target="../media/image60.emf"/><Relationship Id="rId20" Type="http://schemas.openxmlformats.org/officeDocument/2006/relationships/image" Target="../media/image64.emf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0.emf"/><Relationship Id="rId11" Type="http://schemas.openxmlformats.org/officeDocument/2006/relationships/image" Target="../media/image55.emf"/><Relationship Id="rId24" Type="http://schemas.openxmlformats.org/officeDocument/2006/relationships/image" Target="../media/image68.jpeg"/><Relationship Id="rId5" Type="http://schemas.openxmlformats.org/officeDocument/2006/relationships/image" Target="../media/image49.emf"/><Relationship Id="rId15" Type="http://schemas.openxmlformats.org/officeDocument/2006/relationships/image" Target="../media/image59.emf"/><Relationship Id="rId23" Type="http://schemas.openxmlformats.org/officeDocument/2006/relationships/image" Target="../media/image67.jpeg"/><Relationship Id="rId10" Type="http://schemas.openxmlformats.org/officeDocument/2006/relationships/image" Target="../media/image54.emf"/><Relationship Id="rId19" Type="http://schemas.openxmlformats.org/officeDocument/2006/relationships/image" Target="../media/image63.emf"/><Relationship Id="rId4" Type="http://schemas.openxmlformats.org/officeDocument/2006/relationships/image" Target="../media/image1.emf"/><Relationship Id="rId9" Type="http://schemas.openxmlformats.org/officeDocument/2006/relationships/image" Target="../media/image53.emf"/><Relationship Id="rId14" Type="http://schemas.openxmlformats.org/officeDocument/2006/relationships/image" Target="../media/image58.emf"/><Relationship Id="rId22" Type="http://schemas.openxmlformats.org/officeDocument/2006/relationships/image" Target="../media/image66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754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2A280EF-D2A0-567B-8A9F-DDEB7DE1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65361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35E59BA-F57D-FB3E-592A-82C457653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864096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28549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15866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962089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5716309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506026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55109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990856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314099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B76A67A0-5769-FD9C-E682-43172E361B1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A7205F-42FD-43E8-F09F-F90AF1C0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7FED78E-B3ED-6C2F-2F1B-370BCA74B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00935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076B4A18-CAF5-34B0-F119-BA8EA97E19B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892925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älikalvo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FA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A6207-5E81-F1A0-6B3E-F89F3B56D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912" y="4574465"/>
            <a:ext cx="2849355" cy="1522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610E5-A200-A1BA-A4EC-C15DEB105B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0806" y="4343566"/>
            <a:ext cx="959123" cy="1687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26D852-2BC4-0F33-FF1B-E51262F710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3889" y="3998752"/>
            <a:ext cx="1155137" cy="2032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2E3957-660C-DC7A-618D-EFAE302208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08004" y="2027774"/>
            <a:ext cx="1202045" cy="770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D7284E-9009-94FE-E4C6-A86089410B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1951" y="1205856"/>
            <a:ext cx="2343386" cy="20059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4523C4-567D-C82F-46C3-BC956AE9537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ADA80A-8733-9160-77D8-D0C09D1FC3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E45D0E-524D-A8FD-C2A4-0912C93EB6FA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9804798-D62B-8E22-EC07-CCDD63147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7CCA334-D3FC-F093-4C53-33542CF68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7447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DF2479-C1FA-F32B-56AC-BD2D3FD2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7E849B1-738B-3136-A9CD-22E6BD844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92403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F8B7406-BC83-5A6B-C6CB-3CA446738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CA95D-6A4B-B43E-0304-EBEB9B8167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129791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66C8AB-B9EE-F5E9-13A1-08353BF1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EA4060-A432-1F17-DA60-4A9BBEC81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495356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3774141" cy="5827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9587A2E-43CE-C8A8-7F80-D7B62F66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2837329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8C2AC-508E-4E3F-E293-CE2CCC49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2835741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81013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DF2479-C1FA-F32B-56AC-BD2D3FD22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7E849B1-738B-3136-A9CD-22E6BD844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73C9A813-A62B-F541-3933-18BD8DAC7AB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82795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B76A67A0-5769-FD9C-E682-43172E361B1D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A7205F-42FD-43E8-F09F-F90AF1C0C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7FED78E-B3ED-6C2F-2F1B-370BCA74B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14372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EAC63FE1-55B6-76DF-87AF-9835DB9FEBE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3833FD-9EA0-D305-F033-FE9EA818A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45CDAF7-E17B-116B-2B7F-A19812770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785760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-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76CEA6-9D27-F308-BCB2-65837DB21626}"/>
              </a:ext>
            </a:extLst>
          </p:cNvPr>
          <p:cNvSpPr/>
          <p:nvPr userDrawn="1"/>
        </p:nvSpPr>
        <p:spPr>
          <a:xfrm>
            <a:off x="322728" y="322729"/>
            <a:ext cx="7772403" cy="5827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56146F0-53D8-C590-5E4E-34E71D9E18F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431309" y="322728"/>
            <a:ext cx="3437963" cy="58270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B361BF-2253-B090-7066-63ECBCBF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42374" cy="785813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08ECEDD2-4583-A159-0A50-9E85946CC8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4" y="1852245"/>
            <a:ext cx="7040786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69366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240027F-B964-07BD-24E4-FA6401D7103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019466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E2FEE206-0EDE-6C6D-0182-D20EC66F1B38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0584266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F650B902-3E18-604F-2C43-B5DAEE5CF1D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335208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1286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6D4114FE-84AE-8800-C6E3-6C8E42DE51E0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36835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1D452-B069-3513-7895-1E05AC4060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29698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5" name="Content Placeholder 11">
            <a:extLst>
              <a:ext uri="{FF2B5EF4-FFF2-40B4-BE49-F238E27FC236}">
                <a16:creationId xmlns:a16="http://schemas.microsoft.com/office/drawing/2014/main" id="{04870C83-EE11-7C65-3710-D02DE11854B3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995016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29024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1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7ECBD7-6868-196C-DB66-E8E4E553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418760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2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78FDF6FC-571E-DADF-BD17-E08A71AB2A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4B05F65-97A7-4144-A2EA-58C9D9C13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5033616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3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8BD0CF2-4E97-0EDF-853A-F7F9C9D01D6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6F10886-4D4D-1663-87DF-B6A58D6D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253292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4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613140B3-C327-EDD5-D016-CCEFD6BDB3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632439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F9426C-BBA6-8877-6D87-2900AE4A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10632439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127813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3310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11">
            <a:extLst>
              <a:ext uri="{FF2B5EF4-FFF2-40B4-BE49-F238E27FC236}">
                <a16:creationId xmlns:a16="http://schemas.microsoft.com/office/drawing/2014/main" id="{A77C91F5-451F-E2BF-1C1E-A20B6F7E915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104967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6433882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73891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692407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41674524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640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412274"/>
            <a:ext cx="5327468" cy="3183372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412274"/>
            <a:ext cx="5327468" cy="3183372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</a:lstStyle>
          <a:p>
            <a:endParaRPr lang="en-FI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BA0ED1-77DD-B6B2-735F-D9B23B02B0F4}"/>
              </a:ext>
            </a:extLst>
          </p:cNvPr>
          <p:cNvSpPr txBox="1">
            <a:spLocks/>
          </p:cNvSpPr>
          <p:nvPr userDrawn="1"/>
        </p:nvSpPr>
        <p:spPr>
          <a:xfrm>
            <a:off x="838200" y="1549093"/>
            <a:ext cx="3521765" cy="785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endParaRPr lang="en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A938F2A-9E7B-C724-29AE-EB83AC18ED2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30680B2-3291-D52F-0AEB-EA9ED53805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446521" y="1810233"/>
            <a:ext cx="5327468" cy="40930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689278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1093578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5327468" cy="366156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41E2CEF-B6BE-DD5E-C53B-53A71544F37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446521" y="2021163"/>
            <a:ext cx="532746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366688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-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9908569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353472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DE24D-CDD8-A451-8397-A0E2C7DE13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9691" y="3838156"/>
            <a:ext cx="4368154" cy="2334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F0F804-B9A9-5DDB-6957-3EB97E9469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059" y="760089"/>
            <a:ext cx="931880" cy="597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A4D529-FDB4-2157-B7B0-E76B72C34FB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1122" y="1191893"/>
            <a:ext cx="1313816" cy="12421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3B5CFA-764F-0D4B-6882-65032F2BEC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91183" y="685612"/>
            <a:ext cx="1118719" cy="7238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E907927-A69E-E15E-9CFC-66590FB83DF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C66B43-6461-92DA-8A7D-29BFDDDAC5C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7EBD30-78C6-8933-7234-81A4B68D35F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06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92FE04-D190-D068-40B5-DF33AFECAC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716" y="764861"/>
            <a:ext cx="3875784" cy="4531830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75954E-4404-4449-A1DA-6E1649FAB2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800718-6418-BDB6-73F5-94F9F51F83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04144B-8D84-263C-5CF2-A0B8DF257C8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73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E8B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96D2B05-F817-DAB8-E0A8-905FC4ECF7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716" y="1594022"/>
            <a:ext cx="4572871" cy="44362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52738-A791-ACB6-768C-D7D124C4FF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3AA210-F1CE-4D7C-F00F-6C8B215D56B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43C39D-DF3E-D5C6-A748-2E622A076A6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3849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0FDAE7-8C30-F331-D510-2626023F590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77214C-661C-4E0D-3CC8-94B1423C72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6061" y="1403457"/>
            <a:ext cx="3634878" cy="354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412A5E-729E-5C0A-D4A8-6F4D48C5F6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CB1A7C-D965-1E3A-BCA3-F0FA58A8E10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EB7E72-CF30-CCB3-39E7-B9C9C3B84D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035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B310E5-92A8-05DA-623C-CE23455117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1286" y="1926772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A39D40DE-EB86-5F32-28E6-303C7992B637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3412906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4FAA95-09D7-2412-3C72-04FFC3085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8352" y="1327172"/>
            <a:ext cx="2190682" cy="47031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A80E88-674A-C622-9C64-EFE6F60306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C24758-B3BC-2E6A-063E-A557ADED935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F5C05-06F2-088A-B85F-02FA1C3DEA6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692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A16BD0-F41E-FBB0-AC9B-8791CE2690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-268828" y="1293429"/>
            <a:ext cx="4651642" cy="5229911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2FE18-3460-C353-BFD7-10157A3C57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68B9BB-9690-B9F6-C726-402680D6EA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A0AE53-17DD-A87B-2A28-480659BCD9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957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A80E88-674A-C622-9C64-EFE6F60306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C24758-B3BC-2E6A-063E-A557ADED93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2F5C05-06F2-088A-B85F-02FA1C3DEA6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513C4C31-FA94-D112-ABF9-B2E37E4546A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54378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95F5E56-9EF8-8B0F-85CD-96B7B49A5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35F0C0-FDC2-3BDC-00F5-96B9A311F7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2FE18-3460-C353-BFD7-10157A3C5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68B9BB-9690-B9F6-C726-402680D6EA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A0AE53-17DD-A87B-2A28-480659BCD9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C5026ABA-700A-3C99-CB19-DAACC04CC164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8316816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E8B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A52738-A791-ACB6-768C-D7D124C4FF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3AA210-F1CE-4D7C-F00F-6C8B215D56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43C39D-DF3E-D5C6-A748-2E622A076A6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C413B2B5-E6FF-D923-B286-E757DEE720BE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7906335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A0FDAE7-8C30-F331-D510-2626023F5900}"/>
              </a:ext>
            </a:extLst>
          </p:cNvPr>
          <p:cNvSpPr/>
          <p:nvPr userDrawn="1"/>
        </p:nvSpPr>
        <p:spPr>
          <a:xfrm>
            <a:off x="251716" y="256232"/>
            <a:ext cx="11688566" cy="5774076"/>
          </a:xfrm>
          <a:prstGeom prst="rect">
            <a:avLst/>
          </a:prstGeom>
          <a:solidFill>
            <a:srgbClr val="F892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8930" y="2343042"/>
            <a:ext cx="5327009" cy="110232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8930" y="3838156"/>
            <a:ext cx="5327009" cy="609199"/>
          </a:xfrm>
        </p:spPr>
        <p:txBody>
          <a:bodyPr>
            <a:normAutofit/>
          </a:bodyPr>
          <a:lstStyle>
            <a:lvl1pPr marL="0" indent="0" algn="l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412A5E-729E-5C0A-D4A8-6F4D48C5F6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39943" y="6262132"/>
            <a:ext cx="1924692" cy="2612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CB1A7C-D965-1E3A-BCA3-F0FA58A8E1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EB7E72-CF30-CCB3-39E7-B9C9C3B84D3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2" name="Content Placeholder 11">
            <a:extLst>
              <a:ext uri="{FF2B5EF4-FFF2-40B4-BE49-F238E27FC236}">
                <a16:creationId xmlns:a16="http://schemas.microsoft.com/office/drawing/2014/main" id="{6B3590FF-8289-5043-7530-287C7372396C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541865" y="535050"/>
            <a:ext cx="4817535" cy="521381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060310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FB1B8-927F-F127-ECC1-C5AA85D3F5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4898" y="4024737"/>
            <a:ext cx="2288002" cy="20008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78A36A-05A0-B140-8062-436A4B4D96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9422" y="1186425"/>
            <a:ext cx="1313816" cy="124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969B9-EEC7-84FD-4FAF-28A91B0F53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20312" y="1763034"/>
            <a:ext cx="931880" cy="5972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ACA3E3-6F5B-728F-1CC8-EA2498720A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244" y="4024737"/>
            <a:ext cx="1333896" cy="2000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8076F0-97CC-C013-9838-52D3E59FE8F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162867" y="4642015"/>
            <a:ext cx="922377" cy="13835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1F4E0-43E8-4A1D-12B3-A9C24AAF51A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609081" y="1107470"/>
            <a:ext cx="771954" cy="499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40849D-98C2-0250-E43A-FF65DED2CE8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F84B12-233D-6C94-D818-5A5771BC5A0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994E3DF-64F4-D933-DD0D-FBBCC9FB34EC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2162160-C6D6-FEE7-EB38-764188ECE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E9FAB06-579E-997C-D507-3C7DE96A6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4019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Kel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EECD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F47650-839D-64FC-8B9B-16DF3BE461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71775" y="251505"/>
            <a:ext cx="3068225" cy="28487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BDD096-AB7B-F0B2-4D84-F219EAC2C9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1998" y="2998309"/>
            <a:ext cx="4833085" cy="30272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32AC29A-9C15-311F-FE03-44D2C6F4D5F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FE8486-0EE3-E15E-01B5-EBDC736BE9E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013EA2-3299-D5A3-15C6-76FA66974104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FCCCA3-CA4B-DCFB-9A01-49D4180F5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6E6A915-51C2-4EBF-53BC-0B5DC7E3BA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313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9CBC66-CA1A-6D97-EBAF-C1076AC492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1998" y="2342273"/>
            <a:ext cx="2667350" cy="3683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798F48-458A-A5A8-9EE2-10C62B0D57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8492" y="1801504"/>
            <a:ext cx="2211508" cy="24447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A2CF2-D81D-38ED-A568-53A9829493B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FD19EF-7BB1-D768-C46D-866D06D5CB5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FE5FB9-C997-0B21-B639-A4320B75F8E1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6B40E0A-0316-6C28-7C92-77F467049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321FCB2-B93B-9C25-56A5-D33FE27D0B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2643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kalvo - Vaalean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FA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1A6207-5E81-F1A0-6B3E-F89F3B56D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8912" y="4574465"/>
            <a:ext cx="2849355" cy="15226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610E5-A200-A1BA-A4EC-C15DEB105B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20806" y="4343566"/>
            <a:ext cx="959123" cy="16872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26D852-2BC4-0F33-FF1B-E51262F710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53889" y="3998752"/>
            <a:ext cx="1155137" cy="20320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2E3957-660C-DC7A-618D-EFAE302208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08004" y="2027774"/>
            <a:ext cx="1202045" cy="770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D7284E-9009-94FE-E4C6-A86089410B4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1951" y="1205856"/>
            <a:ext cx="2343386" cy="20059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4523C4-567D-C82F-46C3-BC956AE9537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ADA80A-8733-9160-77D8-D0C09D1FC3B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DE45D0E-524D-A8FD-C2A4-0912C93EB6FA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9804798-D62B-8E22-EC07-CCDD631476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7CCA334-D3FC-F093-4C53-33542CF680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090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9698" y="782739"/>
            <a:ext cx="3521765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1D452-B069-3513-7895-1E05AC4060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29698" y="2021163"/>
            <a:ext cx="4356652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A5B21D32-70E9-80F8-C4B9-2B5132531D1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269931" y="251806"/>
            <a:ext cx="5835034" cy="56339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395982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kalvo - Vihre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92D2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78A36A-05A0-B140-8062-436A4B4D96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422" y="976125"/>
            <a:ext cx="1313816" cy="12421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55969B9-EEC7-84FD-4FAF-28A91B0F53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05305" y="1253698"/>
            <a:ext cx="931880" cy="5972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01F4E0-43E8-4A1D-12B3-A9C24AAF51A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07316" y="1107470"/>
            <a:ext cx="771954" cy="499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1CE9531-13F5-CE7A-AB63-D35F6183F5B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315924" y="2371226"/>
            <a:ext cx="1706473" cy="36635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6C7433-4F2F-85A1-36D1-705393735D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83372" y="3703525"/>
            <a:ext cx="771954" cy="499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451504-0A27-1AA1-E439-EAFDA354A2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F389B9-AFC0-F9D6-D033-C74B9A7C74F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2FA486-D675-63E2-B1E4-BC44281B4540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1CB3C6E-CE0D-98D7-A8E2-203BB6DD4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ACA5602-4C8E-915C-95E3-E4888267E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3611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älikalvo -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4B683CF-071B-6D9F-DEE4-CD6BD07064C0}"/>
              </a:ext>
            </a:extLst>
          </p:cNvPr>
          <p:cNvSpPr/>
          <p:nvPr userDrawn="1"/>
        </p:nvSpPr>
        <p:spPr>
          <a:xfrm>
            <a:off x="251999" y="251505"/>
            <a:ext cx="11688002" cy="5774076"/>
          </a:xfrm>
          <a:prstGeom prst="rect">
            <a:avLst/>
          </a:prstGeom>
          <a:solidFill>
            <a:srgbClr val="5D8C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BBCD849-00B7-1B96-137F-84623CC47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2495" y="2326677"/>
            <a:ext cx="5327009" cy="110232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48F9E3B-E49D-ACDB-5B43-ACBCC069D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32495" y="3794425"/>
            <a:ext cx="5327009" cy="609199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17ECFC-97EC-54E9-185A-D18DF274E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9422" y="976125"/>
            <a:ext cx="1313816" cy="12421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B86BB6-53EA-FCE3-1767-AE37698910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0312" y="2063366"/>
            <a:ext cx="931880" cy="597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19A5BB-D99E-D6AC-37DE-C8CAB0EE53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07316" y="1107470"/>
            <a:ext cx="771954" cy="499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01712B-0295-77DE-0519-07B5387C39F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-121804" y="2703165"/>
            <a:ext cx="3266352" cy="36724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7D65C1-A1D2-1C99-6665-CC552626379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506127" y="6246518"/>
            <a:ext cx="1411896" cy="306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30C04A-2A48-697B-873C-B9B1137CEA2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864880" y="6246518"/>
            <a:ext cx="1411896" cy="3063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56B4F7-7BE6-8BA3-C2C5-522F5472CAED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9587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kalvo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87BDEF-49EB-F2C9-E876-1638A73B36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D58C2D-81B9-EC7A-33F3-C1A11EA0F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59157" y="2632772"/>
            <a:ext cx="3651811" cy="4956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B593C4-8031-9BC9-7A08-9B05051256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99827" y="2140666"/>
            <a:ext cx="2878768" cy="47173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D5F2C8-174E-2CAF-4024-9C30CEAB33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59157" y="3554604"/>
            <a:ext cx="2173215" cy="495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459462-58A7-0C5C-E5F7-D422BCD20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71352" y="3554604"/>
            <a:ext cx="2173215" cy="4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858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pukalvo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87BDEF-49EB-F2C9-E876-1638A73B361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5B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D58C2D-81B9-EC7A-33F3-C1A11EA0FC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59157" y="2632772"/>
            <a:ext cx="3651811" cy="4956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F85A38-BDB2-E590-7C48-46A4C47EE2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2885" y="1563756"/>
            <a:ext cx="3832652" cy="53074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309851-3655-BBF4-5043-6A2A116544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059157" y="3554604"/>
            <a:ext cx="2173215" cy="4956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3244A8-44AE-F5E9-CC7A-C88C314D409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571352" y="3554604"/>
            <a:ext cx="2173215" cy="495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343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142056-FD20-5939-2E02-6C6B6519C8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613" y="974290"/>
            <a:ext cx="1448268" cy="16934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9DE460-E908-B0C3-A199-BB4FE1518B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0608" y="6262132"/>
            <a:ext cx="1924692" cy="261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414DFA-1E5B-D19A-1CAB-A873EFAE80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54043" y="1587761"/>
            <a:ext cx="1874113" cy="10014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A6422D3-EEF0-B43C-886F-786C334074F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90318" y="896248"/>
            <a:ext cx="790256" cy="16965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9478C61-DD34-5389-7EE5-7D18572445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502979" y="906408"/>
            <a:ext cx="1644999" cy="18494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0A0FF2-ABF4-F3DC-5745-062AE4407BE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860608" y="1154406"/>
            <a:ext cx="1429244" cy="13941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7D69AF-4A6E-676A-5716-E87D23DD257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66785" y="3559097"/>
            <a:ext cx="1792576" cy="16202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40F0861-A7BE-0D72-D593-B8F63F2BDDB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576097" y="3468205"/>
            <a:ext cx="1301286" cy="18020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BD428E0-B126-D7DC-E498-53B29287717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694119" y="3578675"/>
            <a:ext cx="1016756" cy="15810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9727E0F-4FF7-904D-F864-A62D111450B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527611" y="3594574"/>
            <a:ext cx="1595736" cy="154929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026685-930B-C6D3-51C0-C7C561A4A6D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940083" y="3456936"/>
            <a:ext cx="1073767" cy="182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118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9DE460-E908-B0C3-A199-BB4FE1518B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60608" y="6262132"/>
            <a:ext cx="1924692" cy="2612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C2AC1B-9161-317F-569B-CA4F5825CE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9329" y="3280793"/>
            <a:ext cx="1885008" cy="18850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E73EAD1-BA16-5ABB-C27E-D825776A04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70129" y="3280793"/>
            <a:ext cx="1885008" cy="188500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3B3403F-92F4-6902-3A02-2AAF04A30D5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07662" y="3285485"/>
            <a:ext cx="1885008" cy="1896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EFCEAC-3D2B-FD62-6C5E-58F4906F171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99329" y="1021587"/>
            <a:ext cx="1885008" cy="18850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027191-3F33-2EFE-226A-7FA95DAE7A8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970129" y="1021587"/>
            <a:ext cx="1885008" cy="1885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D28074-0236-4153-200C-35752FA7F13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507662" y="1021587"/>
            <a:ext cx="1885008" cy="188500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28E54F3-8041-799D-627A-D4FB5956A9C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311729" y="1021587"/>
            <a:ext cx="1910141" cy="188500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D48C867-7468-44B5-4D62-4D793994B8E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140929" y="1021587"/>
            <a:ext cx="1885008" cy="188500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EBF5903-724B-AB5E-7D06-C301EEF6DE9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311729" y="3280794"/>
            <a:ext cx="1910141" cy="190537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EF8AE59-A92C-F34B-F58F-F3C8C4E76AE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5140929" y="3280793"/>
            <a:ext cx="1885008" cy="188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469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nsi - Vihreä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67CE429-C314-0E3A-F662-9813A4CF0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566744" y="1021877"/>
            <a:ext cx="940914" cy="10297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77F68E-CE8D-8877-4624-8746961AA5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6218" y="1019750"/>
            <a:ext cx="946141" cy="9461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9DE460-E908-B0C3-A199-BB4FE1518B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60608" y="6262132"/>
            <a:ext cx="1924692" cy="261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6A3989-30A5-1018-AFCD-B5B7D25C104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152262" y="1030205"/>
            <a:ext cx="935686" cy="935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BF1CDAC-0339-8998-8E37-BB56887164D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37851" y="1030205"/>
            <a:ext cx="1089891" cy="10062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42BDBF-1805-F74B-59DC-26155DD8C2C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224139" y="2188924"/>
            <a:ext cx="943526" cy="9590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C5B87E-80A2-FF81-EBB0-54F5C271FE4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371345" y="2190667"/>
            <a:ext cx="1089891" cy="9475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0C0958-098A-E473-6DA9-4D3FEBC8F44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664916" y="2187602"/>
            <a:ext cx="950571" cy="9505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57AF72B-69F0-3275-9364-653DDDF86FA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819167" y="2187601"/>
            <a:ext cx="998297" cy="96142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182DB7B-B642-18E4-91B1-4B0067C5B49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021145" y="2188924"/>
            <a:ext cx="946716" cy="10624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CADB27-0207-84DB-98FA-AC005354C94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526928" y="3621423"/>
            <a:ext cx="974130" cy="10661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B4C5D41-2D0F-999B-1B63-5E4ABC8E5C6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911080" y="3621424"/>
            <a:ext cx="973137" cy="97313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1763EC5-380A-9A6E-D09A-C5E36FB157F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102659" y="3621424"/>
            <a:ext cx="973138" cy="9731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5B4E75-7E00-78BD-82B5-B29A978E1978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294239" y="3621423"/>
            <a:ext cx="1123910" cy="10376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DFAD1438-8223-EF5F-E986-B7CC65EF1F9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225896" y="4808905"/>
            <a:ext cx="966748" cy="98268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BA2FF77-4439-BDF8-D854-E61D3DF2B20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4368071" y="4812566"/>
            <a:ext cx="1115165" cy="9694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39BE8A2-BA06-77F4-FC03-E8A58DF079B7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5658663" y="4808906"/>
            <a:ext cx="973139" cy="9731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4A012B8-43B7-41EF-C10C-C9F550BA6821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6807229" y="4808905"/>
            <a:ext cx="1020375" cy="98268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A495BDA-24F5-926B-1878-24FFD245C18E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8003031" y="4808905"/>
            <a:ext cx="973139" cy="10920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783CBD-77C9-83AB-0687-F2188715D92E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3761481" y="1023670"/>
            <a:ext cx="940914" cy="9409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C9751A-DCEA-E58F-B748-BBB587C70112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8677644" y="1030204"/>
            <a:ext cx="948087" cy="9480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FC30C1-2825-37A1-B595-9A80B273B689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3724415" y="3631254"/>
            <a:ext cx="963307" cy="9633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2313AC-693C-96DD-B052-478EC098C9F1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8636591" y="3611879"/>
            <a:ext cx="982681" cy="98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31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81F30-94C3-1C40-931C-243AD28E4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49620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7ECBD7-6868-196C-DB66-E8E4E553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354535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2F8333C-1D37-5C84-80AF-42CAB9DED1B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8314508" cy="3661569"/>
          </a:xfrm>
        </p:spPr>
        <p:txBody>
          <a:bodyPr/>
          <a:lstStyle/>
          <a:p>
            <a:endParaRPr lang="en-FI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07EE379-E0D9-C4B8-525D-E446B06D4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8314508" cy="785813"/>
          </a:xfrm>
        </p:spPr>
        <p:txBody>
          <a:bodyPr/>
          <a:lstStyle/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26303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45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28" Type="http://schemas.openxmlformats.org/officeDocument/2006/relationships/image" Target="../media/image7.emf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Relationship Id="rId27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E75B6B-A566-6D2C-D9FB-973D1D88FF29}"/>
              </a:ext>
            </a:extLst>
          </p:cNvPr>
          <p:cNvSpPr/>
          <p:nvPr userDrawn="1"/>
        </p:nvSpPr>
        <p:spPr>
          <a:xfrm>
            <a:off x="1" y="6120582"/>
            <a:ext cx="12192000" cy="737418"/>
          </a:xfrm>
          <a:prstGeom prst="rect">
            <a:avLst/>
          </a:prstGeom>
          <a:solidFill>
            <a:srgbClr val="64B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E8820-8C1E-C2CF-6535-3421F681E4F8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123371-7626-41FF-2E80-2EBCEC07F0DA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8542279" y="6345857"/>
            <a:ext cx="1854863" cy="2517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CD984C-A7AD-B042-2AD3-C048FF60A1D9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660785" y="6361445"/>
            <a:ext cx="1105015" cy="25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8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23" r:id="rId2"/>
    <p:sldLayoutId id="2147484101" r:id="rId3"/>
    <p:sldLayoutId id="2147484026" r:id="rId4"/>
    <p:sldLayoutId id="2147484027" r:id="rId5"/>
    <p:sldLayoutId id="2147484028" r:id="rId6"/>
    <p:sldLayoutId id="2147484030" r:id="rId7"/>
    <p:sldLayoutId id="2147484065" r:id="rId8"/>
    <p:sldLayoutId id="2147484066" r:id="rId9"/>
    <p:sldLayoutId id="2147484067" r:id="rId10"/>
    <p:sldLayoutId id="2147484068" r:id="rId11"/>
    <p:sldLayoutId id="2147484057" r:id="rId12"/>
    <p:sldLayoutId id="2147484062" r:id="rId13"/>
    <p:sldLayoutId id="2147484031" r:id="rId14"/>
    <p:sldLayoutId id="2147484058" r:id="rId15"/>
    <p:sldLayoutId id="2147484063" r:id="rId16"/>
    <p:sldLayoutId id="2147484060" r:id="rId17"/>
    <p:sldLayoutId id="2147484061" r:id="rId18"/>
    <p:sldLayoutId id="2147484112" r:id="rId19"/>
    <p:sldLayoutId id="2147484113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CE8820-8C1E-C2CF-6535-3421F681E4F8}"/>
              </a:ext>
            </a:extLst>
          </p:cNvPr>
          <p:cNvSpPr txBox="1"/>
          <p:nvPr userDrawn="1"/>
        </p:nvSpPr>
        <p:spPr>
          <a:xfrm>
            <a:off x="235736" y="6338685"/>
            <a:ext cx="792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D066664-2074-E544-91B7-6829C2E24932}" type="slidenum">
              <a:rPr lang="fi-FI" altLang="fi-FI" sz="1200" b="1" i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‹#›</a:t>
            </a:fld>
            <a:endParaRPr lang="fi-FI" altLang="fi-FI" sz="1200" b="1" i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D123371-7626-41FF-2E80-2EBCEC07F0DA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8542279" y="6345857"/>
            <a:ext cx="1854863" cy="2517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1FE41C-D4B9-B932-CC41-E3EAEC8C4F8A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10660784" y="6357677"/>
            <a:ext cx="1112400" cy="2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39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71" r:id="rId10"/>
    <p:sldLayoutId id="2147484072" r:id="rId11"/>
    <p:sldLayoutId id="2147484073" r:id="rId12"/>
    <p:sldLayoutId id="2147484074" r:id="rId13"/>
    <p:sldLayoutId id="2147484075" r:id="rId14"/>
    <p:sldLayoutId id="2147484076" r:id="rId15"/>
    <p:sldLayoutId id="2147484077" r:id="rId16"/>
    <p:sldLayoutId id="2147484078" r:id="rId17"/>
    <p:sldLayoutId id="2147484079" r:id="rId18"/>
    <p:sldLayoutId id="2147484080" r:id="rId19"/>
    <p:sldLayoutId id="2147484081" r:id="rId20"/>
    <p:sldLayoutId id="2147484082" r:id="rId21"/>
    <p:sldLayoutId id="2147484083" r:id="rId22"/>
    <p:sldLayoutId id="2147484084" r:id="rId23"/>
    <p:sldLayoutId id="2147484085" r:id="rId24"/>
    <p:sldLayoutId id="2147484086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0251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102" r:id="rId5"/>
    <p:sldLayoutId id="2147484104" r:id="rId6"/>
    <p:sldLayoutId id="2147484107" r:id="rId7"/>
    <p:sldLayoutId id="2147484108" r:id="rId8"/>
    <p:sldLayoutId id="2147484109" r:id="rId9"/>
    <p:sldLayoutId id="2147484110" r:id="rId10"/>
    <p:sldLayoutId id="2147484049" r:id="rId11"/>
    <p:sldLayoutId id="2147484050" r:id="rId12"/>
    <p:sldLayoutId id="2147484051" r:id="rId13"/>
    <p:sldLayoutId id="2147484052" r:id="rId14"/>
    <p:sldLayoutId id="2147484105" r:id="rId15"/>
    <p:sldLayoutId id="2147484106" r:id="rId16"/>
    <p:sldLayoutId id="2147484053" r:id="rId17"/>
    <p:sldLayoutId id="2147484054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42D1F5-36C1-18ED-3A6F-6662D52A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3AB6A-BBB2-A295-68E8-402D854D2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19085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6" r:id="rId1"/>
    <p:sldLayoutId id="2147484097" r:id="rId2"/>
    <p:sldLayoutId id="214748409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16D52-8865-927C-5844-EEA224CD7E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03525" y="1128887"/>
            <a:ext cx="8791074" cy="3404936"/>
          </a:xfrm>
        </p:spPr>
        <p:txBody>
          <a:bodyPr>
            <a:normAutofit/>
          </a:bodyPr>
          <a:lstStyle/>
          <a:p>
            <a:r>
              <a:rPr lang="fi-FI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Perustulo- ja uudelleenjakotuki</a:t>
            </a:r>
            <a:br>
              <a:rPr lang="fi-FI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i-FI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Nuorten viljelijöiden tulotuki Tärkkelysperunapalkkio Erikoiskasvipalkkio</a:t>
            </a:r>
            <a:br>
              <a:rPr lang="fi-FI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i-FI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Luonnonhaittakorvaus</a:t>
            </a:r>
            <a:br>
              <a:rPr lang="fi-FI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fi-FI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Sokerijuurikkaan tuet</a:t>
            </a:r>
            <a:endParaRPr lang="en-FI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483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04360F-EA23-A033-BDC1-F8DA6CFC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/>
              <a:t>Nuorten viljelijöiden tulotuki </a:t>
            </a:r>
            <a:r>
              <a:rPr lang="fi-FI" b="1" dirty="0" err="1"/>
              <a:t>enint</a:t>
            </a:r>
            <a:r>
              <a:rPr lang="fi-FI" b="1" dirty="0"/>
              <a:t>. </a:t>
            </a:r>
            <a:r>
              <a:rPr lang="fi-FI" dirty="0"/>
              <a:t>88 €/ha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D0F5361-9DE5-8C1B-BA7D-789060A6F78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1700463"/>
            <a:ext cx="10182725" cy="4374798"/>
          </a:xfrm>
        </p:spPr>
        <p:txBody>
          <a:bodyPr>
            <a:normAutofit fontScale="77500" lnSpcReduction="20000"/>
          </a:bodyPr>
          <a:lstStyle/>
          <a:p>
            <a:r>
              <a:rPr lang="fi-FI" sz="2800" dirty="0"/>
              <a:t>Tukea voi saada</a:t>
            </a:r>
          </a:p>
          <a:p>
            <a:pPr lvl="1"/>
            <a:r>
              <a:rPr lang="fi-FI" sz="2600" dirty="0"/>
              <a:t>UUSI VILJELIJÄ: aloittaa pääasiallisena yrittäjänä 2024, on syntynyt 1984 tai sen jälkeen, hakee myös perustulotukea</a:t>
            </a:r>
          </a:p>
          <a:p>
            <a:pPr lvl="1"/>
            <a:r>
              <a:rPr lang="fi-FI" sz="2600" dirty="0"/>
              <a:t>UUSI NUOREN VILJELIJÖIDEN TULOTUEN HAKIJA: on aloittanut pääasiallisena yrittäjänä 2019 tai sen jälkeen, oli alle 40-vuotias, kun haki </a:t>
            </a:r>
            <a:r>
              <a:rPr lang="fi-FI" sz="2600" dirty="0" err="1"/>
              <a:t>ekan</a:t>
            </a:r>
            <a:r>
              <a:rPr lang="fi-FI" sz="2600" dirty="0"/>
              <a:t> kerran perustuen /perustulotuen (vv.2019-2023)</a:t>
            </a:r>
          </a:p>
          <a:p>
            <a:pPr lvl="1"/>
            <a:r>
              <a:rPr lang="fi-FI" sz="2600" dirty="0"/>
              <a:t>JOS ON HAKENUT TUKEA AIEMMIN JA 5 VUODEN HAKUJAKSOA ON JÄLJELLÄ</a:t>
            </a:r>
          </a:p>
          <a:p>
            <a:r>
              <a:rPr lang="fi-FI" sz="2800" dirty="0"/>
              <a:t>Hakijalla pitää olla määräysvalta tilan toimintaan koko hakukauden ajan</a:t>
            </a:r>
          </a:p>
          <a:p>
            <a:r>
              <a:rPr lang="fi-FI" sz="2800" dirty="0"/>
              <a:t>Tukea on haettava viimeistään viidentenä vuonna tilanpidon aloittamisesta pääasiallisena yrittäjänä </a:t>
            </a:r>
          </a:p>
          <a:p>
            <a:pPr lvl="1"/>
            <a:r>
              <a:rPr lang="fi-FI" sz="2600" dirty="0"/>
              <a:t>Hyväksytään: oli aiemmin yhtymässä ja nyt aloittaa tilanpidon yksin</a:t>
            </a:r>
          </a:p>
          <a:p>
            <a:r>
              <a:rPr lang="fi-FI" sz="2800" dirty="0"/>
              <a:t>Maksetaan tukikelpoista hehtaaria kohden enintään 5 peräkkäisenä vuonna</a:t>
            </a:r>
            <a:endParaRPr lang="fi-FI" sz="2600" dirty="0"/>
          </a:p>
          <a:p>
            <a:r>
              <a:rPr lang="fi-FI" sz="2800" dirty="0"/>
              <a:t>Enintään 150 hehtaarille</a:t>
            </a:r>
          </a:p>
          <a:p>
            <a:r>
              <a:rPr lang="fi-FI" sz="2800" dirty="0"/>
              <a:t>Yhteisössä ja luonnollisten henkilöiden ryhmässä kaikkien määräysvaltaisten osallisten on täytettävä ikää ja aloittamista koskeva vaatimus</a:t>
            </a:r>
          </a:p>
        </p:txBody>
      </p:sp>
    </p:spTree>
    <p:extLst>
      <p:ext uri="{BB962C8B-B14F-4D97-AF65-F5344CB8AC3E}">
        <p14:creationId xmlns:p14="http://schemas.microsoft.com/office/powerpoint/2010/main" val="3624654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F205DF-AD51-8160-0ECC-DD182F884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Nuorten viljelijöiden tulotuki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DA19AEE-8741-8822-F381-7C9EF4E816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1745663"/>
            <a:ext cx="5327468" cy="4998037"/>
          </a:xfrm>
        </p:spPr>
        <p:txBody>
          <a:bodyPr>
            <a:normAutofit/>
          </a:bodyPr>
          <a:lstStyle/>
          <a:p>
            <a:r>
              <a:rPr lang="fi-FI" dirty="0"/>
              <a:t>VIPU/Peltotukihakemus:</a:t>
            </a:r>
            <a:br>
              <a:rPr lang="fi-FI" dirty="0"/>
            </a:br>
            <a:r>
              <a:rPr lang="fi-FI" dirty="0"/>
              <a:t>Muista lisätä kaikki tukeen liittyvät henkilöt</a:t>
            </a:r>
          </a:p>
          <a:p>
            <a:endParaRPr lang="fi-FI" dirty="0"/>
          </a:p>
          <a:p>
            <a:r>
              <a:rPr lang="fi-FI" dirty="0"/>
              <a:t>Ammattitaitovaatimus</a:t>
            </a:r>
          </a:p>
          <a:p>
            <a:pPr lvl="1"/>
            <a:r>
              <a:rPr lang="fi-FI" dirty="0"/>
              <a:t>Ensimmäinen tukihakemus on jätetty vuonna:</a:t>
            </a:r>
          </a:p>
          <a:p>
            <a:pPr lvl="2"/>
            <a:r>
              <a:rPr lang="fi-FI" sz="1800" dirty="0"/>
              <a:t>2022 tai aiemmin: noudatetaan sen aikaisia ehtoja = ei ammattitaitovaatimusta</a:t>
            </a:r>
          </a:p>
          <a:p>
            <a:pPr lvl="2"/>
            <a:r>
              <a:rPr lang="fi-FI" sz="1800" dirty="0"/>
              <a:t>2023: noudatetaan 2023 mukaista ammattitaitovaatimusta, ei uusia velvoitteita</a:t>
            </a:r>
          </a:p>
          <a:p>
            <a:pPr lvl="2"/>
            <a:r>
              <a:rPr lang="fi-FI" sz="1800" dirty="0"/>
              <a:t>2024: uusi vaatimus voimassa </a:t>
            </a:r>
            <a:br>
              <a:rPr lang="fi-FI" sz="1800" dirty="0"/>
            </a:br>
            <a:r>
              <a:rPr lang="fi-FI" sz="1800" dirty="0"/>
              <a:t>(yhteisön ja luonnollisten henkilöiden ryhmän vaatimusta muutettu)</a:t>
            </a:r>
          </a:p>
          <a:p>
            <a:endParaRPr lang="fi-FI" dirty="0"/>
          </a:p>
        </p:txBody>
      </p:sp>
      <p:pic>
        <p:nvPicPr>
          <p:cNvPr id="6" name="Kuva 5" descr="Kuvakaappaus Vipusta, nuoli osoittaa lisää henkilö -painiketta Nuoren viljelijöiden tuen valikossa">
            <a:extLst>
              <a:ext uri="{FF2B5EF4-FFF2-40B4-BE49-F238E27FC236}">
                <a16:creationId xmlns:a16="http://schemas.microsoft.com/office/drawing/2014/main" id="{4ACAEF77-9166-C663-69CB-F614B61DB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700" y="965200"/>
            <a:ext cx="5206289" cy="4998037"/>
          </a:xfrm>
          <a:prstGeom prst="rect">
            <a:avLst/>
          </a:prstGeom>
        </p:spPr>
      </p:pic>
      <p:cxnSp>
        <p:nvCxnSpPr>
          <p:cNvPr id="9" name="Yhdistin: Kaareva 8">
            <a:extLst>
              <a:ext uri="{FF2B5EF4-FFF2-40B4-BE49-F238E27FC236}">
                <a16:creationId xmlns:a16="http://schemas.microsoft.com/office/drawing/2014/main" id="{2926F110-1A85-2A27-207D-27ED83318304}"/>
              </a:ext>
            </a:extLst>
          </p:cNvPr>
          <p:cNvCxnSpPr>
            <a:cxnSpLocks/>
          </p:cNvCxnSpPr>
          <p:nvPr/>
        </p:nvCxnSpPr>
        <p:spPr>
          <a:xfrm rot="16200000" flipH="1">
            <a:off x="4785267" y="3350167"/>
            <a:ext cx="2759366" cy="108129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787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941147-DD65-A08E-6E6C-5AD0996F0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6065520" cy="785813"/>
          </a:xfrm>
        </p:spPr>
        <p:txBody>
          <a:bodyPr>
            <a:normAutofit/>
          </a:bodyPr>
          <a:lstStyle/>
          <a:p>
            <a:r>
              <a:rPr lang="fi-FI" b="1" dirty="0"/>
              <a:t>Nuorten viljelijöiden tulotuki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FC7706D-DE82-566B-E982-4CBC47F867A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1844843"/>
            <a:ext cx="10984832" cy="38378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2400" b="1" dirty="0">
                <a:solidFill>
                  <a:srgbClr val="185B95"/>
                </a:solidFill>
              </a:rPr>
              <a:t>A. Ammattitaitovaatimus, kun hakijana luonnollinen henkilö yksin</a:t>
            </a:r>
          </a:p>
          <a:p>
            <a:r>
              <a:rPr lang="fi-FI" sz="2600" dirty="0"/>
              <a:t>Vähintään toisen asteen luonnonvara-alan tutkinto</a:t>
            </a:r>
          </a:p>
          <a:p>
            <a:pPr lvl="2"/>
            <a:r>
              <a:rPr lang="fi-FI" sz="2000" dirty="0"/>
              <a:t>Laajempi käsite kuin vain maatalousala</a:t>
            </a:r>
          </a:p>
          <a:p>
            <a:pPr lvl="2"/>
            <a:r>
              <a:rPr lang="fi-FI" sz="2000" dirty="0"/>
              <a:t>Tapauskohtainen harkinta, varmista soveltuvuus maaseutuasiamieheltä</a:t>
            </a:r>
          </a:p>
          <a:p>
            <a:pPr marL="0" indent="0">
              <a:buNone/>
            </a:pPr>
            <a:r>
              <a:rPr lang="fi-FI" sz="2400" b="1" dirty="0"/>
              <a:t>TAI</a:t>
            </a:r>
          </a:p>
          <a:p>
            <a:pPr lvl="1"/>
            <a:r>
              <a:rPr lang="fi-FI" sz="2400" dirty="0"/>
              <a:t>3 v käytännön työkokemus</a:t>
            </a:r>
          </a:p>
          <a:p>
            <a:pPr lvl="2"/>
            <a:r>
              <a:rPr lang="fi-FI" sz="2000" dirty="0"/>
              <a:t>Työtodistus työnantajalta tai vanhemmilta</a:t>
            </a:r>
          </a:p>
          <a:p>
            <a:pPr lvl="1"/>
            <a:r>
              <a:rPr lang="fi-FI" sz="2400" dirty="0"/>
              <a:t>20 ov tai 30 op luonnonvara-alalta, </a:t>
            </a:r>
            <a:br>
              <a:rPr lang="fi-FI" sz="2400" dirty="0"/>
            </a:br>
            <a:r>
              <a:rPr lang="fi-FI" sz="2400" dirty="0"/>
              <a:t>sis. talousopintoja 10 ov tai 15 op</a:t>
            </a:r>
          </a:p>
          <a:p>
            <a:pPr lvl="1"/>
            <a:endParaRPr lang="fi-FI" sz="2200" dirty="0"/>
          </a:p>
          <a:p>
            <a:pPr marL="0" indent="0">
              <a:buNone/>
            </a:pPr>
            <a:r>
              <a:rPr lang="fi-FI" sz="2800" dirty="0"/>
              <a:t>Ehto on täytettävä viimeistään 31.8. </a:t>
            </a:r>
            <a:r>
              <a:rPr lang="fi-FI" sz="2800" dirty="0">
                <a:sym typeface="Wingdings" panose="05000000000000000000" pitchFamily="2" charset="2"/>
              </a:rPr>
              <a:t></a:t>
            </a:r>
            <a:r>
              <a:rPr lang="fi-FI" sz="2800" dirty="0"/>
              <a:t> todisteet Vipu-liitteeksi </a:t>
            </a:r>
            <a:br>
              <a:rPr lang="fi-FI" sz="2800" dirty="0"/>
            </a:br>
            <a:r>
              <a:rPr lang="fi-FI" sz="2800" dirty="0"/>
              <a:t>tai toimitus maaseutupalveluille</a:t>
            </a:r>
          </a:p>
          <a:p>
            <a:pPr lvl="1"/>
            <a:endParaRPr lang="fi-FI" sz="2200" dirty="0"/>
          </a:p>
        </p:txBody>
      </p:sp>
    </p:spTree>
    <p:extLst>
      <p:ext uri="{BB962C8B-B14F-4D97-AF65-F5344CB8AC3E}">
        <p14:creationId xmlns:p14="http://schemas.microsoft.com/office/powerpoint/2010/main" val="3961721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941147-DD65-A08E-6E6C-5AD0996F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Nuorten viljelijöiden tulotuki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FC7706D-DE82-566B-E982-4CBC47F867A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1568553"/>
            <a:ext cx="9669379" cy="4114180"/>
          </a:xfrm>
        </p:spPr>
        <p:txBody>
          <a:bodyPr>
            <a:normAutofit fontScale="85000" lnSpcReduction="20000"/>
          </a:bodyPr>
          <a:lstStyle/>
          <a:p>
            <a:r>
              <a:rPr lang="fi-FI" sz="2400" b="1" dirty="0">
                <a:solidFill>
                  <a:srgbClr val="FF0000"/>
                </a:solidFill>
              </a:rPr>
              <a:t>B. Ammattitaitovaatimus – luonnollisten henkilöiden ryhmä </a:t>
            </a:r>
            <a:br>
              <a:rPr lang="fi-FI" sz="2400" b="1" dirty="0">
                <a:solidFill>
                  <a:srgbClr val="FF0000"/>
                </a:solidFill>
              </a:rPr>
            </a:br>
            <a:r>
              <a:rPr lang="fi-FI" sz="2400" b="1" dirty="0">
                <a:solidFill>
                  <a:srgbClr val="FF0000"/>
                </a:solidFill>
              </a:rPr>
              <a:t>esim. yhtymä, kuolinpesä, aviopuolisot, joka hakee tukea ensimmäisen kerran vuonna 2024</a:t>
            </a:r>
          </a:p>
          <a:p>
            <a:r>
              <a:rPr lang="fi-FI" sz="2400" dirty="0"/>
              <a:t>Kaikilla ryhmän jäsenillä vähintään toisen asteen luonnonvara-alan tutkinto tai 3 v työkokemus luonnonvara-alalta</a:t>
            </a:r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dirty="0">
                <a:solidFill>
                  <a:srgbClr val="FF0000"/>
                </a:solidFill>
              </a:rPr>
              <a:t>JA</a:t>
            </a:r>
          </a:p>
          <a:p>
            <a:r>
              <a:rPr lang="fi-FI" sz="2400" dirty="0"/>
              <a:t>Vähintään puolella työkokemuksen perusteella hyväksytyistä on vähintään 20 ov, 30 op tai vastaavan laajuinen luonnonvara-alan koulutus, josta talousopintoja vähintään 10 ov / 15 op tai vastaava osaamispistemäärä</a:t>
            </a:r>
          </a:p>
          <a:p>
            <a:pPr marL="0" indent="0">
              <a:buNone/>
            </a:pPr>
            <a:br>
              <a:rPr lang="fi-FI" sz="2600" dirty="0"/>
            </a:br>
            <a:r>
              <a:rPr lang="fi-FI" sz="2600" dirty="0"/>
              <a:t>Ehto on täytettävä viimeistään 31.8. </a:t>
            </a:r>
            <a:r>
              <a:rPr lang="fi-FI" sz="2600" dirty="0">
                <a:sym typeface="Wingdings" panose="05000000000000000000" pitchFamily="2" charset="2"/>
              </a:rPr>
              <a:t></a:t>
            </a:r>
            <a:r>
              <a:rPr lang="fi-FI" sz="2600" dirty="0"/>
              <a:t> todisteet Vipu-liitteeksi </a:t>
            </a:r>
            <a:br>
              <a:rPr lang="fi-FI" sz="2600" dirty="0"/>
            </a:br>
            <a:r>
              <a:rPr lang="fi-FI" sz="2600" dirty="0"/>
              <a:t>tai toimitus maaseutupalveluille</a:t>
            </a:r>
          </a:p>
          <a:p>
            <a:pPr marL="0" indent="0">
              <a:buNone/>
            </a:pPr>
            <a:r>
              <a:rPr lang="fi-FI" sz="2600" dirty="0"/>
              <a:t>Jos 5 v hakujakson aikana tilalle tulee uusia tukeen liittyviä henkilöitä (esim. yhtymään tulee uusi osallinen), v. 2024 mukainen ammattitaitovaatimus pitää edelleen täyttyä. </a:t>
            </a:r>
          </a:p>
          <a:p>
            <a:pPr marL="0" indent="0">
              <a:buNone/>
            </a:pP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4280719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941147-DD65-A08E-6E6C-5AD0996F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Nuorten viljelijöiden tulotuki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FC7706D-DE82-566B-E982-4CBC47F867A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1568553"/>
            <a:ext cx="9686543" cy="4114180"/>
          </a:xfrm>
        </p:spPr>
        <p:txBody>
          <a:bodyPr>
            <a:normAutofit fontScale="92500" lnSpcReduction="20000"/>
          </a:bodyPr>
          <a:lstStyle/>
          <a:p>
            <a:r>
              <a:rPr lang="fi-FI" sz="2400" b="1" dirty="0">
                <a:solidFill>
                  <a:srgbClr val="FF0000"/>
                </a:solidFill>
              </a:rPr>
              <a:t>C. Ammattitaitovaatimus – yhteisö tai luonnollisten henkilöiden ryhmä, jolle on myönnetty nuorten viljelijöiden tulotukea ensimmäisen kerran vuonna 2023</a:t>
            </a:r>
          </a:p>
          <a:p>
            <a:r>
              <a:rPr lang="fi-FI" sz="2400" dirty="0"/>
              <a:t>Kaikilla määräysvaltaisilla jäsenillä vähintään toisen asteen luonnonvara-alan tutkinto  </a:t>
            </a:r>
          </a:p>
          <a:p>
            <a:endParaRPr lang="fi-FI" sz="2400" dirty="0"/>
          </a:p>
          <a:p>
            <a:pPr marL="0" indent="0">
              <a:buNone/>
            </a:pPr>
            <a:r>
              <a:rPr lang="fi-FI" sz="2400" dirty="0"/>
              <a:t>	</a:t>
            </a:r>
            <a:r>
              <a:rPr lang="fi-FI" sz="2400" dirty="0">
                <a:solidFill>
                  <a:srgbClr val="FF0000"/>
                </a:solidFill>
              </a:rPr>
              <a:t>TAI</a:t>
            </a:r>
          </a:p>
          <a:p>
            <a:r>
              <a:rPr lang="fi-FI" sz="2400" dirty="0"/>
              <a:t>Vähintään puolella jäsenistä on 3 v työkokemus luonnonvara-alalta JA vähintään 20 ov, 30 op tai vastaavan laajuinen luonnonvara-alan koulutus, josta talousopintoja vähintään 10 ov, 15 op tai vastaava osaamispistemäärä</a:t>
            </a:r>
          </a:p>
          <a:p>
            <a:pPr marL="0" indent="0">
              <a:buNone/>
            </a:pPr>
            <a:br>
              <a:rPr lang="fi-FI" sz="2600" dirty="0"/>
            </a:br>
            <a:r>
              <a:rPr lang="fi-FI" sz="2400" dirty="0"/>
              <a:t>Ehto on täytettävä viimeistään 31.8. </a:t>
            </a:r>
            <a:r>
              <a:rPr lang="fi-FI" sz="2400" dirty="0">
                <a:sym typeface="Wingdings" panose="05000000000000000000" pitchFamily="2" charset="2"/>
              </a:rPr>
              <a:t></a:t>
            </a:r>
            <a:r>
              <a:rPr lang="fi-FI" sz="2400" dirty="0"/>
              <a:t> todisteet Vipu-liitteeksi </a:t>
            </a:r>
            <a:br>
              <a:rPr lang="fi-FI" sz="2400" dirty="0"/>
            </a:br>
            <a:r>
              <a:rPr lang="fi-FI" sz="2400" dirty="0"/>
              <a:t>tai toimitus maaseutupalveluille</a:t>
            </a:r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124032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941147-DD65-A08E-6E6C-5AD0996F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Nuorten viljelijöiden tulotuki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FC7706D-DE82-566B-E982-4CBC47F867A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1568553"/>
            <a:ext cx="9686543" cy="4114180"/>
          </a:xfrm>
        </p:spPr>
        <p:txBody>
          <a:bodyPr>
            <a:normAutofit/>
          </a:bodyPr>
          <a:lstStyle/>
          <a:p>
            <a:r>
              <a:rPr lang="fi-FI" sz="2600" dirty="0"/>
              <a:t>Tukiehdoissa on kuvattu hakijatyypeittäin tarkemmin, miten tilanpidon aloittamisvuosi, pääasiallinen yrittäjyys ja määräysvalta määräytyvät erilaisilla maatiloilla sekä kerrotaan tukeen liittyvien henkilöiden ilmoittamismenettelyt ja tarvittavat liitteet</a:t>
            </a:r>
          </a:p>
          <a:p>
            <a:r>
              <a:rPr lang="fi-FI" sz="2600" dirty="0"/>
              <a:t>Jos olet epävarma, niin ota yhteyttä ja käydään läpi tapauskohtaisesti</a:t>
            </a:r>
          </a:p>
          <a:p>
            <a:pPr lvl="1"/>
            <a:r>
              <a:rPr lang="fi-FI" sz="2400" dirty="0"/>
              <a:t>maaseututoimi@vehmaa.fi</a:t>
            </a:r>
          </a:p>
        </p:txBody>
      </p:sp>
    </p:spTree>
    <p:extLst>
      <p:ext uri="{BB962C8B-B14F-4D97-AF65-F5344CB8AC3E}">
        <p14:creationId xmlns:p14="http://schemas.microsoft.com/office/powerpoint/2010/main" val="646024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4BFF6F-762D-276E-02AD-BA28A137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782739"/>
            <a:ext cx="7324023" cy="785813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Tärkkelysperunapalkkio 2024 ~570 €/ha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DB83202-9D53-7C24-DA83-20ADE8C37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8841" y="1926772"/>
            <a:ext cx="7322435" cy="3811588"/>
          </a:xfrm>
        </p:spPr>
        <p:txBody>
          <a:bodyPr>
            <a:normAutofit fontScale="92500" lnSpcReduction="20000"/>
          </a:bodyPr>
          <a:lstStyle/>
          <a:p>
            <a:r>
              <a:rPr lang="fi-FI" sz="2800" b="1" dirty="0"/>
              <a:t>Huomioitavaa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Tärkkelysperunan tuotantosopimus palautettava Vipu-liitteenä tai maaseutupalveluille 18.6.2024 mennessä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i-FI" sz="2600" dirty="0"/>
              <a:t>Jos sopimuksella ja hakemuksella on eri määrä tärkkelysperunaa, maksetaan pienemmän alan mukaan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Siemenlisäysala ei ole tukikelpoista, joten merkitse tärkkelysperunan siemenlisäys erillisenä kasvulohkona. Et saa sisällyttää lisäysalaa tärkkelysperunasopimukseen.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Kasvia tarkastellaan satelliittiseurannalla</a:t>
            </a:r>
          </a:p>
          <a:p>
            <a:endParaRPr lang="fi-FI" dirty="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2B538BA5-5C95-220E-FEE7-CDE6BC788E4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2223" y="1337912"/>
            <a:ext cx="3777778" cy="4547881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 descr="Mies näyttää peukkua ja tekstissä lukee &quot;Ei muutoksia vuoteen 2023&quot;">
            <a:extLst>
              <a:ext uri="{FF2B5EF4-FFF2-40B4-BE49-F238E27FC236}">
                <a16:creationId xmlns:a16="http://schemas.microsoft.com/office/drawing/2014/main" id="{FD943085-623C-D396-95FC-79F8D80F1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2223" y="972207"/>
            <a:ext cx="3227787" cy="322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63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4BFF6F-762D-276E-02AD-BA28A137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2739"/>
            <a:ext cx="7391400" cy="785813"/>
          </a:xfrm>
        </p:spPr>
        <p:txBody>
          <a:bodyPr>
            <a:normAutofit fontScale="90000"/>
          </a:bodyPr>
          <a:lstStyle/>
          <a:p>
            <a:r>
              <a:rPr lang="fi-FI" dirty="0"/>
              <a:t>E</a:t>
            </a:r>
            <a:r>
              <a:rPr lang="fi-FI" b="1" dirty="0"/>
              <a:t>rikoiskasvipalkkio 2024 </a:t>
            </a:r>
            <a:r>
              <a:rPr lang="fi-FI" b="1" dirty="0" err="1"/>
              <a:t>enint</a:t>
            </a:r>
            <a:r>
              <a:rPr lang="fi-FI" b="1" dirty="0"/>
              <a:t>. 120 €/ha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DB83202-9D53-7C24-DA83-20ADE8C37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6296" y="1926772"/>
            <a:ext cx="7732712" cy="381158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i-FI" sz="2800" b="1" dirty="0"/>
              <a:t>Erikoiskasvipalkkiossa kelpoiset kasvit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Sokerijuurikkaan sopimustuotanto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Tattari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Valkuaiskasveista: </a:t>
            </a:r>
            <a:r>
              <a:rPr lang="fi-FI" sz="2800" dirty="0" err="1">
                <a:solidFill>
                  <a:srgbClr val="FF0000"/>
                </a:solidFill>
              </a:rPr>
              <a:t>kik</a:t>
            </a:r>
            <a:r>
              <a:rPr lang="fi-FI" sz="2800" dirty="0">
                <a:solidFill>
                  <a:srgbClr val="FF0000"/>
                </a:solidFill>
              </a:rPr>
              <a:t>-herne</a:t>
            </a:r>
            <a:r>
              <a:rPr lang="fi-FI" sz="2800" dirty="0"/>
              <a:t> (uusi), linssi, ruoka-, rehu- ja tarhaherne, härkäpapu ja makea lupiini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Öljykasveista: Kevät- ja syysrapsi, kevät- ja syysrypsi, öljypellava, öljyhamppu ja ruistankio (</a:t>
            </a:r>
            <a:r>
              <a:rPr lang="fi-FI" sz="2800" dirty="0" err="1"/>
              <a:t>camelina</a:t>
            </a:r>
            <a:r>
              <a:rPr lang="fi-FI" sz="2800" dirty="0"/>
              <a:t>). </a:t>
            </a:r>
            <a:r>
              <a:rPr lang="fi-FI" sz="2800" strike="sngStrike" dirty="0">
                <a:solidFill>
                  <a:srgbClr val="FF0000"/>
                </a:solidFill>
              </a:rPr>
              <a:t>Auringonkukka</a:t>
            </a:r>
            <a:endParaRPr lang="fi-FI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Ihmisravinnoksi käytettävät avomaan vihannekset AB-alueella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900" dirty="0"/>
              <a:t>Valkuais- ja öljykasvien seokset ovat palkkiokelpoisia ainoastaan </a:t>
            </a:r>
            <a:br>
              <a:rPr lang="fi-FI" sz="2900" dirty="0"/>
            </a:br>
            <a:r>
              <a:rPr lang="fi-FI" sz="2900" dirty="0"/>
              <a:t>kasvikoodilla: </a:t>
            </a:r>
            <a:br>
              <a:rPr lang="fi-FI" sz="2900" dirty="0"/>
            </a:br>
            <a:r>
              <a:rPr lang="fi-FI" sz="2900" b="1" dirty="0"/>
              <a:t>Seoskasvusto, herne/härkäpapu/makea lupiini/linssi/öljykasvit </a:t>
            </a:r>
            <a:br>
              <a:rPr lang="fi-FI" sz="2900" b="1" dirty="0"/>
            </a:br>
            <a:r>
              <a:rPr lang="fi-FI" sz="2900" dirty="0"/>
              <a:t>-riittää, että seos sisältää kahta koodissa lueteltua kasvia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900" dirty="0">
                <a:solidFill>
                  <a:srgbClr val="FF0000"/>
                </a:solidFill>
              </a:rPr>
              <a:t>Tukivilja ok (</a:t>
            </a:r>
            <a:r>
              <a:rPr lang="fi-FI" sz="2900" dirty="0" err="1">
                <a:solidFill>
                  <a:srgbClr val="FF0000"/>
                </a:solidFill>
              </a:rPr>
              <a:t>max</a:t>
            </a:r>
            <a:r>
              <a:rPr lang="fi-FI" sz="2900" dirty="0">
                <a:solidFill>
                  <a:srgbClr val="FF0000"/>
                </a:solidFill>
              </a:rPr>
              <a:t> 10 %)</a:t>
            </a:r>
          </a:p>
          <a:p>
            <a:endParaRPr lang="fi-FI" dirty="0"/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2B538BA5-5C95-220E-FEE7-CDE6BC788E46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2223" y="1337912"/>
            <a:ext cx="3777778" cy="4547881"/>
          </a:xfrm>
        </p:spPr>
        <p:txBody>
          <a:bodyPr/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5" name="Kuva 4" descr="Rukiin tähkän ja auringonkukkien päällä on punainen rasti kuvastamassa, etteivät kasvit saa erikoiskasvipalkkiota.">
            <a:extLst>
              <a:ext uri="{FF2B5EF4-FFF2-40B4-BE49-F238E27FC236}">
                <a16:creationId xmlns:a16="http://schemas.microsoft.com/office/drawing/2014/main" id="{73786CE1-B125-2B6E-A81E-7EC830C7C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1111484"/>
            <a:ext cx="3710401" cy="371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170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4BFF6F-762D-276E-02AD-BA28A1377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E</a:t>
            </a:r>
            <a:r>
              <a:rPr lang="fi-FI" b="1" dirty="0"/>
              <a:t>rikoiskasvipalkkio 2024 </a:t>
            </a:r>
            <a:r>
              <a:rPr lang="fi-FI" b="1" dirty="0" err="1"/>
              <a:t>enint</a:t>
            </a:r>
            <a:r>
              <a:rPr lang="fi-FI" b="1" dirty="0"/>
              <a:t>. 120 €/ha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DB83202-9D53-7C24-DA83-20ADE8C374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0483" y="1568552"/>
            <a:ext cx="5858539" cy="450670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sz="2800" b="1" dirty="0"/>
              <a:t>Huomioitavaa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Makealupiini: vain tietyt lajikkeet käyvät, säilytä siementen vakuustodistus ja ostokuitti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Sokerijuurikas: palauta viljelysopimus Vipu-liitteenä tai maaseutupalveluille 18.6.2024 mennessä. Hae myös kansallinen tuki.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Hamppu: palauta 18.6.2024 mennessä </a:t>
            </a:r>
          </a:p>
          <a:p>
            <a:pPr marL="914400" lvl="1" indent="-457200"/>
            <a:r>
              <a:rPr lang="fi-FI" sz="2600" dirty="0"/>
              <a:t>kuva käytettyjen siemensäkkien vakuustodistuksista Vipu-liitteenä </a:t>
            </a:r>
          </a:p>
          <a:p>
            <a:pPr marL="914400" lvl="1" indent="-457200"/>
            <a:r>
              <a:rPr lang="fi-FI" sz="2600" dirty="0"/>
              <a:t>TAI alkuperäiset maaseutupalveluille </a:t>
            </a:r>
            <a:br>
              <a:rPr lang="fi-FI" sz="2600" dirty="0"/>
            </a:br>
            <a:r>
              <a:rPr lang="fi-FI" sz="2600" dirty="0"/>
              <a:t>(huomioi, jos lisäät kasvin peltotukihaulle muutosaikana)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2800" dirty="0"/>
              <a:t>Ei kelpaavat kasvikoodit: sipulin pikkuistukkaat, tilli, persilja, muut vihannekset</a:t>
            </a:r>
          </a:p>
          <a:p>
            <a:pPr marL="914400" lvl="1" indent="-457200"/>
            <a:r>
              <a:rPr lang="fi-FI" sz="2400" dirty="0"/>
              <a:t>Saavat muut suorat tuet, vain erikoiskasvipalkkio jää pois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2B538BA5-5C95-220E-FEE7-CDE6BC788E4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75705" y="3851947"/>
            <a:ext cx="5327468" cy="3661569"/>
          </a:xfrm>
        </p:spPr>
        <p:txBody>
          <a:bodyPr/>
          <a:lstStyle/>
          <a:p>
            <a:endParaRPr lang="fi-FI" dirty="0"/>
          </a:p>
          <a:p>
            <a:pPr marL="0" indent="0">
              <a:lnSpc>
                <a:spcPct val="70000"/>
              </a:lnSpc>
              <a:buNone/>
            </a:pPr>
            <a:r>
              <a:rPr lang="fi-FI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Käytä Muut vihannekset -nimikettä:</a:t>
            </a:r>
          </a:p>
          <a:p>
            <a:pPr marL="457200" indent="-457200">
              <a:lnSpc>
                <a:spcPct val="70000"/>
              </a:lnSpc>
            </a:pPr>
            <a:r>
              <a:rPr lang="fi-FI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kun kasvilla ei ole omaa nimikettä</a:t>
            </a:r>
          </a:p>
          <a:p>
            <a:pPr marL="457200" indent="-457200">
              <a:lnSpc>
                <a:spcPct val="70000"/>
              </a:lnSpc>
            </a:pPr>
            <a:r>
              <a:rPr lang="fi-FI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kun samalla peruslohkolla on vierekkäin alle 0,05 hehtaarin kokoisia avomaanvihanneslohkoja</a:t>
            </a:r>
          </a:p>
          <a:p>
            <a:pPr marL="457200" indent="-457200">
              <a:lnSpc>
                <a:spcPct val="70000"/>
              </a:lnSpc>
            </a:pPr>
            <a:r>
              <a:rPr lang="fi-FI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ja ilmoita kasvulohkon lisätiedoissa mitä kasveja lohkolla kasvaa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cxnSp>
        <p:nvCxnSpPr>
          <p:cNvPr id="6" name="Yhdistin: Kaareva 5">
            <a:extLst>
              <a:ext uri="{FF2B5EF4-FFF2-40B4-BE49-F238E27FC236}">
                <a16:creationId xmlns:a16="http://schemas.microsoft.com/office/drawing/2014/main" id="{79D9DACA-99A5-9D4D-5370-68BF41B2F6A5}"/>
              </a:ext>
            </a:extLst>
          </p:cNvPr>
          <p:cNvCxnSpPr>
            <a:cxnSpLocks/>
          </p:cNvCxnSpPr>
          <p:nvPr/>
        </p:nvCxnSpPr>
        <p:spPr>
          <a:xfrm flipV="1">
            <a:off x="4777563" y="4416552"/>
            <a:ext cx="1870125" cy="658722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273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A64DB9D-5C56-15A5-0C49-7F0F5A9F0D3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55226" y="1079664"/>
            <a:ext cx="10632439" cy="3661569"/>
          </a:xfrm>
        </p:spPr>
        <p:txBody>
          <a:bodyPr/>
          <a:lstStyle/>
          <a:p>
            <a:r>
              <a:rPr lang="fi-FI" dirty="0"/>
              <a:t>Minimiala 5 ha korvauskelpoista maatalousmaata </a:t>
            </a:r>
          </a:p>
          <a:p>
            <a:r>
              <a:rPr lang="fi-FI" dirty="0"/>
              <a:t>Korvauskelpoisuus ”Kyllä”=pelto ja ”Vain </a:t>
            </a:r>
            <a:r>
              <a:rPr lang="fi-FI" dirty="0" err="1"/>
              <a:t>lhk</a:t>
            </a:r>
            <a:r>
              <a:rPr lang="fi-FI" dirty="0"/>
              <a:t>”=luonnonlaidun ja niitty</a:t>
            </a:r>
          </a:p>
          <a:p>
            <a:pPr lvl="1"/>
            <a:r>
              <a:rPr lang="fi-FI" dirty="0"/>
              <a:t>Jos ”Vain LHK”-korvauskelpoisuudella merkityn luonnonlaitumen tai niityn maankäyttölajin muuttaa pelloksi, niin kyseisen alan korvauskelpoisuus poistetaan</a:t>
            </a:r>
          </a:p>
          <a:p>
            <a:r>
              <a:rPr lang="fi-FI" dirty="0"/>
              <a:t>Kesantorajoite: kesanto (</a:t>
            </a:r>
            <a:r>
              <a:rPr lang="fi-FI" dirty="0" err="1"/>
              <a:t>pl.tuottamaton</a:t>
            </a:r>
            <a:r>
              <a:rPr lang="fi-FI" dirty="0"/>
              <a:t> ala) ja luonnonhoitonurmi yhteensä 25 %</a:t>
            </a:r>
          </a:p>
          <a:p>
            <a:pPr lvl="1"/>
            <a:r>
              <a:rPr lang="fi-FI" dirty="0"/>
              <a:t>Poistuvat kasvikoodit: viherkesanto (riista, maisema ja pölyttäjä)</a:t>
            </a:r>
          </a:p>
          <a:p>
            <a:pPr lvl="2"/>
            <a:r>
              <a:rPr lang="fi-FI" dirty="0"/>
              <a:t>Oletus, että alat ilmoitetaan muilla kasvikoodeilla</a:t>
            </a:r>
          </a:p>
          <a:p>
            <a:pPr lvl="1"/>
            <a:r>
              <a:rPr lang="fi-FI" dirty="0"/>
              <a:t>Edelleen käytössä: Viherkesanto (nurmi ja niitty)</a:t>
            </a:r>
          </a:p>
          <a:p>
            <a:r>
              <a:rPr lang="fi-FI" dirty="0" err="1"/>
              <a:t>Degressio</a:t>
            </a:r>
            <a:r>
              <a:rPr lang="fi-FI" dirty="0"/>
              <a:t> eli tuen väheneminen tilakoon kasvaessa: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F7BAE1C2-2877-03E4-28DA-45399C188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227" y="293851"/>
            <a:ext cx="10632439" cy="785813"/>
          </a:xfrm>
        </p:spPr>
        <p:txBody>
          <a:bodyPr/>
          <a:lstStyle/>
          <a:p>
            <a:r>
              <a:rPr lang="fi-FI" dirty="0"/>
              <a:t>Luonnonhaittakorvaus 2024 217 €/ha AB-alue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C19374A-5D81-DEB3-7603-8A8B53A6F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433" y="4103061"/>
            <a:ext cx="5396970" cy="275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91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DCD63E-9F75-ACE9-BC12-356C878B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Suorat viljelijätuet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099A3E2-09BA-2D5C-97CE-35B831D7917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8671559" cy="3661569"/>
          </a:xfrm>
        </p:spPr>
        <p:txBody>
          <a:bodyPr>
            <a:normAutofit fontScale="55000" lnSpcReduction="20000"/>
          </a:bodyPr>
          <a:lstStyle/>
          <a:p>
            <a:r>
              <a:rPr lang="fi-FI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Perustulo- ja uudelleenjakotuki, Nuorten viljelijöiden tulotuki, Tärkkelysperunapalkkio ja Erikoiskasvipalkkio ovat suoria tukia </a:t>
            </a:r>
          </a:p>
          <a:p>
            <a:pPr lvl="1"/>
            <a:r>
              <a:rPr lang="fi-FI" sz="3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Ekojärjestelmätuki on myös suora tuki, käsitellään toisessa puheenvuorossa</a:t>
            </a:r>
          </a:p>
          <a:p>
            <a:r>
              <a:rPr lang="fi-FI" sz="3200" dirty="0"/>
              <a:t>Rahoitus tulee EU:n maataloustukirahastosta</a:t>
            </a:r>
          </a:p>
          <a:p>
            <a:r>
              <a:rPr lang="fi-FI" sz="3200" dirty="0"/>
              <a:t>Perusteista päättävät EU-parlamentti ja –neuvosto</a:t>
            </a:r>
          </a:p>
          <a:p>
            <a:r>
              <a:rPr lang="fi-FI" sz="3200" dirty="0"/>
              <a:t>Perusehdot ovat ehdollisuuden noudattaminen ja aktiiviviljelijämääritelmän täyttyminen</a:t>
            </a:r>
          </a:p>
          <a:p>
            <a:r>
              <a:rPr lang="fi-FI" sz="3200" dirty="0"/>
              <a:t>Kolme tapaa täyttää aktiiviviljelijän määritelmä</a:t>
            </a:r>
          </a:p>
          <a:p>
            <a:pPr marL="971550" lvl="1" indent="-514350">
              <a:buFont typeface="+mj-lt"/>
              <a:buAutoNum type="arabicParenR"/>
            </a:pPr>
            <a:r>
              <a:rPr lang="fi-FI" sz="2600" dirty="0"/>
              <a:t>Alle 5000 € suoria tukia saavat ovat automaattisesti aktiiviviljelijöitä</a:t>
            </a:r>
          </a:p>
          <a:p>
            <a:pPr marL="971550" lvl="1" indent="-514350">
              <a:buFont typeface="+mj-lt"/>
              <a:buAutoNum type="arabicParenR"/>
            </a:pPr>
            <a:r>
              <a:rPr lang="fi-FI" sz="2600" dirty="0"/>
              <a:t>Yli 5000 € saavilta määritelmän täyttyminen todetaan y-tunnuksesta</a:t>
            </a:r>
            <a:endParaRPr lang="fi-FI" sz="2400" dirty="0"/>
          </a:p>
          <a:p>
            <a:pPr lvl="2"/>
            <a:r>
              <a:rPr lang="fi-FI" sz="2500" dirty="0"/>
              <a:t>Ytj.fi – yritystietopalvelussa ja peltotukihakemuksella y-tunnukselle on ilmoitettu sama haltija ja maatalouteen liittyvä päätoimiala</a:t>
            </a:r>
          </a:p>
          <a:p>
            <a:pPr lvl="2"/>
            <a:r>
              <a:rPr lang="fi-FI" sz="2400" dirty="0"/>
              <a:t>Lisäksi oltava alkutuottajana ALV-rekisterissä</a:t>
            </a:r>
          </a:p>
          <a:p>
            <a:pPr marL="971550" lvl="1" indent="-514350">
              <a:buFont typeface="+mj-lt"/>
              <a:buAutoNum type="arabicParenR"/>
            </a:pPr>
            <a:r>
              <a:rPr lang="fi-FI" sz="2600" dirty="0"/>
              <a:t>Voi myös toimittaa erillisiä asiakirjoja maatalouden harjoittamisen todistamiseksi.</a:t>
            </a:r>
          </a:p>
          <a:p>
            <a:pPr lvl="1"/>
            <a:endParaRPr lang="fi-FI" sz="3000" dirty="0"/>
          </a:p>
          <a:p>
            <a:endParaRPr lang="fi-FI" sz="3000" dirty="0"/>
          </a:p>
        </p:txBody>
      </p:sp>
    </p:spTree>
    <p:extLst>
      <p:ext uri="{BB962C8B-B14F-4D97-AF65-F5344CB8AC3E}">
        <p14:creationId xmlns:p14="http://schemas.microsoft.com/office/powerpoint/2010/main" val="3760963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74BFF6F-762D-276E-02AD-BA28A1377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5739"/>
            <a:ext cx="10935789" cy="785813"/>
          </a:xfrm>
        </p:spPr>
        <p:txBody>
          <a:bodyPr>
            <a:normAutofit/>
          </a:bodyPr>
          <a:lstStyle/>
          <a:p>
            <a:r>
              <a:rPr lang="fi-FI" dirty="0"/>
              <a:t>Sokerijuurikkaan tuet 2024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DB83202-9D53-7C24-DA83-20ADE8C374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0483" y="1568552"/>
            <a:ext cx="5858539" cy="4506709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fi-FI" sz="2400" dirty="0"/>
              <a:t>Kansallinen tuki juurikkaalle 350 e/ha</a:t>
            </a:r>
          </a:p>
          <a:p>
            <a:pPr>
              <a:buFontTx/>
              <a:buChar char="-"/>
            </a:pPr>
            <a:r>
              <a:rPr lang="fi-FI" sz="2400" dirty="0"/>
              <a:t>Erikoiskasvipalkkio juurikasalalle, millä on viljelysopimus </a:t>
            </a:r>
            <a:r>
              <a:rPr lang="fi-FI" sz="2400" dirty="0" err="1"/>
              <a:t>enint</a:t>
            </a:r>
            <a:r>
              <a:rPr lang="fi-FI" sz="2400" dirty="0"/>
              <a:t>. 120 e/ha</a:t>
            </a:r>
          </a:p>
          <a:p>
            <a:pPr>
              <a:buFontTx/>
              <a:buChar char="-"/>
            </a:pPr>
            <a:r>
              <a:rPr lang="fi-FI" sz="2400" dirty="0"/>
              <a:t>Perustulotuki </a:t>
            </a:r>
            <a:r>
              <a:rPr lang="fi-FI" sz="2400" dirty="0" err="1"/>
              <a:t>enint</a:t>
            </a:r>
            <a:r>
              <a:rPr lang="fi-FI" sz="2400" dirty="0"/>
              <a:t>. 139,37 e/ha</a:t>
            </a:r>
          </a:p>
          <a:p>
            <a:pPr>
              <a:buFontTx/>
              <a:buChar char="-"/>
            </a:pPr>
            <a:r>
              <a:rPr lang="fi-FI" sz="2400" dirty="0"/>
              <a:t>LHK korvauskelpoiselle alalle 217 e/ha</a:t>
            </a:r>
          </a:p>
          <a:p>
            <a:pPr>
              <a:buFontTx/>
              <a:buChar char="-"/>
            </a:pPr>
            <a:r>
              <a:rPr lang="fi-FI" sz="2400" dirty="0"/>
              <a:t>Ympäristökorvaus korvauskelpoiselle alalle ympäristösitoutuneella tilalla 45 e/ha</a:t>
            </a:r>
          </a:p>
          <a:p>
            <a:pPr>
              <a:buFontTx/>
              <a:buChar char="-"/>
            </a:pPr>
            <a:r>
              <a:rPr lang="fi-FI" sz="2400" dirty="0"/>
              <a:t>Sokerijuurikkaan kuljetustuki e/tonni kuljetusetäisyyden mukaisesti</a:t>
            </a:r>
          </a:p>
          <a:p>
            <a:pPr>
              <a:buFontTx/>
              <a:buChar char="-"/>
            </a:pPr>
            <a:r>
              <a:rPr lang="fi-FI" sz="2400" dirty="0"/>
              <a:t>Nuorten viljelijöiden tulotuki </a:t>
            </a:r>
            <a:br>
              <a:rPr lang="fi-FI" sz="2400" dirty="0"/>
            </a:br>
            <a:r>
              <a:rPr lang="fi-FI" sz="2400" dirty="0" err="1"/>
              <a:t>enint</a:t>
            </a:r>
            <a:r>
              <a:rPr lang="fi-FI" sz="2400" dirty="0"/>
              <a:t>. 88 e/ha</a:t>
            </a:r>
          </a:p>
        </p:txBody>
      </p:sp>
      <p:sp>
        <p:nvSpPr>
          <p:cNvPr id="10" name="Sisällön paikkamerkki 9">
            <a:extLst>
              <a:ext uri="{FF2B5EF4-FFF2-40B4-BE49-F238E27FC236}">
                <a16:creationId xmlns:a16="http://schemas.microsoft.com/office/drawing/2014/main" id="{2B538BA5-5C95-220E-FEE7-CDE6BC788E4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04238" y="1598215"/>
            <a:ext cx="5327468" cy="36615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2200" b="1" dirty="0"/>
              <a:t>Sokerijuurikas + kasvipeite</a:t>
            </a:r>
          </a:p>
          <a:p>
            <a:pPr marL="0" indent="0">
              <a:buNone/>
            </a:pPr>
            <a:r>
              <a:rPr lang="fi-FI" dirty="0"/>
              <a:t>-ehdollisuuden vähimmäismaanpeite: sokerijuurikas täyttää vaatimusta, jos 1) sato </a:t>
            </a:r>
            <a:r>
              <a:rPr lang="fi-FI"/>
              <a:t>jäi korjaamatta, tai 2) maata </a:t>
            </a:r>
            <a:r>
              <a:rPr lang="fi-FI" dirty="0"/>
              <a:t>ei ole muokattu ja maan pinnalla on sadonkorjuusta jäänyttä kasvijätettä </a:t>
            </a:r>
            <a:br>
              <a:rPr lang="fi-FI" dirty="0"/>
            </a:br>
            <a:r>
              <a:rPr lang="fi-FI" dirty="0"/>
              <a:t>	- voiko ehdon täyttymistä laskea 	kasvijätteen varaan: miltä näyttää 	seuraavana keväänä? (Naattikuva 	jo 	syksyllä vipumobiilin vapaakuviin 	odottamaan mahdollista 	selvityspyyntöä..)</a:t>
            </a:r>
          </a:p>
          <a:p>
            <a:pPr marL="0" indent="0">
              <a:buNone/>
            </a:pPr>
            <a:r>
              <a:rPr lang="fi-FI" dirty="0"/>
              <a:t>-ekojärjestelmätuen kasvipeitteisyys 50 e/ha: sokerijuurikas ei kelpaa, mutta tuen saa, jos alan on ehtinyt </a:t>
            </a:r>
            <a:r>
              <a:rPr lang="fi-FI" dirty="0" err="1"/>
              <a:t>syyskylvää</a:t>
            </a:r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981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8BAB3C03-5397-9F33-7266-EB6BEAB65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906" y="708212"/>
            <a:ext cx="7067774" cy="785813"/>
          </a:xfrm>
        </p:spPr>
        <p:txBody>
          <a:bodyPr>
            <a:normAutofit fontScale="90000"/>
          </a:bodyPr>
          <a:lstStyle/>
          <a:p>
            <a:r>
              <a:rPr lang="fi-FI" sz="3200" dirty="0"/>
              <a:t>Aktiiviviljelijän määritelmä: </a:t>
            </a:r>
            <a:br>
              <a:rPr lang="fi-FI" sz="3200" dirty="0"/>
            </a:br>
            <a:r>
              <a:rPr lang="fi-FI" sz="3200" dirty="0"/>
              <a:t>Missä tapauksessa tarvitaan muu todistus?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065B7B4-0147-B2E6-9485-44529B1ABE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0493" y="1852245"/>
            <a:ext cx="7207599" cy="381158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Saat suoria tukia yli 5000 €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Sinulla ei ole y-tunnusta / y-tunnuksesi päätoimiala ei liity maatalouteen / et ole alkutuottajana alv-velvollinen</a:t>
            </a:r>
          </a:p>
          <a:p>
            <a:r>
              <a:rPr lang="fi-FI" sz="2400" dirty="0">
                <a:sym typeface="Wingdings" panose="05000000000000000000" pitchFamily="2" charset="2"/>
              </a:rPr>
              <a:t>	 </a:t>
            </a:r>
            <a:r>
              <a:rPr lang="fi-FI" sz="2400" dirty="0"/>
              <a:t>Todista maatalouden harjoittaminen 	</a:t>
            </a:r>
            <a:r>
              <a:rPr lang="fi-FI" sz="2400" b="1" dirty="0"/>
              <a:t>VUOSITTAIN </a:t>
            </a:r>
            <a:r>
              <a:rPr lang="fi-FI" sz="2400" dirty="0"/>
              <a:t>maatalouden 	veroilmoituksella tai maatalouden </a:t>
            </a:r>
            <a:br>
              <a:rPr lang="fi-FI" sz="2400" dirty="0"/>
            </a:br>
            <a:r>
              <a:rPr lang="fi-FI" sz="2400" dirty="0"/>
              <a:t>	osto- /	myyntikuiteilla</a:t>
            </a:r>
            <a:br>
              <a:rPr lang="fi-FI" sz="2400" dirty="0"/>
            </a:br>
            <a:endParaRPr lang="fi-F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/>
              <a:t>Toimitus Vipu-liitteenä tai maaseutupalveluille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AFD73A1E-5FB3-E372-EA15-6707D2C907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554" y="394460"/>
            <a:ext cx="3245389" cy="1720357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E079474-6086-4B37-B955-ED7DE8CB9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7057" y="2440873"/>
            <a:ext cx="2379115" cy="313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6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DCD63E-9F75-ACE9-BC12-356C878B3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Suorat viljelijätuet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099A3E2-09BA-2D5C-97CE-35B831D7917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9192768" cy="3661569"/>
          </a:xfrm>
        </p:spPr>
        <p:txBody>
          <a:bodyPr>
            <a:normAutofit fontScale="55000" lnSpcReduction="20000"/>
          </a:bodyPr>
          <a:lstStyle/>
          <a:p>
            <a:r>
              <a:rPr lang="fi-FI" sz="3400" dirty="0"/>
              <a:t>Myönnetään maatalousmaalle = peltoa tai luonnonlaidunta</a:t>
            </a:r>
          </a:p>
          <a:p>
            <a:r>
              <a:rPr lang="fi-FI" sz="3200" dirty="0"/>
              <a:t>Maataloustoiminnan vaatimus:</a:t>
            </a:r>
          </a:p>
          <a:p>
            <a:pPr lvl="1"/>
            <a:r>
              <a:rPr lang="fi-FI" sz="3000" dirty="0"/>
              <a:t>tuota maataloustuotteita tai </a:t>
            </a:r>
          </a:p>
          <a:p>
            <a:pPr lvl="1"/>
            <a:r>
              <a:rPr lang="fi-FI" sz="3000" dirty="0"/>
              <a:t>pidä maatalousmaa viljelykunnossa (tuotantovaatimusta ei ole)</a:t>
            </a:r>
          </a:p>
          <a:p>
            <a:r>
              <a:rPr lang="fi-FI" sz="3400" dirty="0"/>
              <a:t>Aikarajat:</a:t>
            </a:r>
          </a:p>
          <a:p>
            <a:pPr lvl="1"/>
            <a:r>
              <a:rPr lang="fi-FI" sz="3200" dirty="0"/>
              <a:t>kasvustot on perustettava viimeistään 30.6. tai</a:t>
            </a:r>
          </a:p>
          <a:p>
            <a:pPr lvl="1"/>
            <a:r>
              <a:rPr lang="fi-FI" sz="3200" dirty="0"/>
              <a:t>muuta maataloustoimintaa oltava havaittavissa </a:t>
            </a:r>
            <a:r>
              <a:rPr lang="fi-FI" sz="3200" strike="sngStrike" dirty="0">
                <a:solidFill>
                  <a:srgbClr val="FF0000"/>
                </a:solidFill>
              </a:rPr>
              <a:t>31.8. </a:t>
            </a:r>
            <a:r>
              <a:rPr lang="fi-FI" sz="3200" b="1" dirty="0"/>
              <a:t>15.9. </a:t>
            </a:r>
            <a:r>
              <a:rPr lang="fi-FI" sz="3200" dirty="0"/>
              <a:t>mennessä </a:t>
            </a:r>
            <a:br>
              <a:rPr lang="fi-FI" sz="3200" dirty="0"/>
            </a:br>
            <a:r>
              <a:rPr lang="fi-FI" sz="3200" dirty="0"/>
              <a:t>(parin viikon lisäaika v. 2023 määräaikaan verraten)</a:t>
            </a:r>
            <a:endParaRPr lang="fi-FI" sz="3000" dirty="0"/>
          </a:p>
          <a:p>
            <a:r>
              <a:rPr lang="fi-FI" sz="3200" dirty="0"/>
              <a:t>Tuki maksetaan hallinnassa olevan pinta-alan perusteella</a:t>
            </a:r>
          </a:p>
          <a:p>
            <a:pPr lvl="1"/>
            <a:r>
              <a:rPr lang="fi-FI" sz="3000" dirty="0"/>
              <a:t>peruslohkojen hallintaa tarkistetaan otannalla</a:t>
            </a:r>
          </a:p>
          <a:p>
            <a:pPr lvl="1"/>
            <a:r>
              <a:rPr lang="fi-FI" sz="3000" dirty="0"/>
              <a:t>otantaan poimittujen lohkojen vuokrasopimukset pyydetään ja niiden tietoja verrataan peltotukihakemuksen lohkotietoihin</a:t>
            </a:r>
          </a:p>
          <a:p>
            <a:pPr lvl="2"/>
            <a:r>
              <a:rPr lang="fi-FI" sz="2400" b="1" dirty="0">
                <a:solidFill>
                  <a:srgbClr val="FF0000"/>
                </a:solidFill>
              </a:rPr>
              <a:t>Säilytä vuokrasopimukset tallessa!</a:t>
            </a:r>
          </a:p>
          <a:p>
            <a:pPr lvl="2"/>
            <a:r>
              <a:rPr lang="fi-FI" sz="2400" dirty="0"/>
              <a:t>tarkista, että vuokrasopimuksella näkyy tuenhakija vuokralaisena, vanha isäntä tms. ei kelpaa </a:t>
            </a:r>
          </a:p>
        </p:txBody>
      </p:sp>
    </p:spTree>
    <p:extLst>
      <p:ext uri="{BB962C8B-B14F-4D97-AF65-F5344CB8AC3E}">
        <p14:creationId xmlns:p14="http://schemas.microsoft.com/office/powerpoint/2010/main" val="286362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AA0F73-FA98-ADD3-995C-2F36C1944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Suorien tukien tukitasot 2024 AB-alueella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88146B3-E3EB-D2B4-77EB-2A7CC074C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Suorien tukien tukitasot tarkentuvat haetusta pinta-alasta riippuen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Perustulotuen hakurasti on edellytys muiden suorien tukien maksamiselle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Tuet maksetaan vähintään 0,05 ha kokoisille kasvulohkoille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Ei makseta, jos tukisumma jää alle 500 €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endParaRPr lang="fi-FI" dirty="0"/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10BADF05-C7B7-285B-41A7-451F1BF46FCA}"/>
              </a:ext>
            </a:extLst>
          </p:cNvPr>
          <p:cNvGraphicFramePr>
            <a:graphicFrameLocks noGrp="1"/>
          </p:cNvGraphicFramePr>
          <p:nvPr>
            <p:ph sz="quarter" idx="23"/>
            <p:extLst>
              <p:ext uri="{D42A27DB-BD31-4B8C-83A1-F6EECF244321}">
                <p14:modId xmlns:p14="http://schemas.microsoft.com/office/powerpoint/2010/main" val="2073656080"/>
              </p:ext>
            </p:extLst>
          </p:nvPr>
        </p:nvGraphicFramePr>
        <p:xfrm>
          <a:off x="8092981" y="354339"/>
          <a:ext cx="3763220" cy="38705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1610">
                  <a:extLst>
                    <a:ext uri="{9D8B030D-6E8A-4147-A177-3AD203B41FA5}">
                      <a16:colId xmlns:a16="http://schemas.microsoft.com/office/drawing/2014/main" val="1921901288"/>
                    </a:ext>
                  </a:extLst>
                </a:gridCol>
                <a:gridCol w="1881610">
                  <a:extLst>
                    <a:ext uri="{9D8B030D-6E8A-4147-A177-3AD203B41FA5}">
                      <a16:colId xmlns:a16="http://schemas.microsoft.com/office/drawing/2014/main" val="2796706240"/>
                    </a:ext>
                  </a:extLst>
                </a:gridCol>
              </a:tblGrid>
              <a:tr h="401352">
                <a:tc>
                  <a:txBody>
                    <a:bodyPr/>
                    <a:lstStyle/>
                    <a:p>
                      <a:r>
                        <a:rPr lang="fi-FI" dirty="0"/>
                        <a:t>TUKI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Enintään € / ha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113358"/>
                  </a:ext>
                </a:extLst>
              </a:tr>
              <a:tr h="401352">
                <a:tc>
                  <a:txBody>
                    <a:bodyPr/>
                    <a:lstStyle/>
                    <a:p>
                      <a:r>
                        <a:rPr lang="fi-FI" dirty="0"/>
                        <a:t>Perustulotuki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139,37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829256"/>
                  </a:ext>
                </a:extLst>
              </a:tr>
              <a:tr h="692743">
                <a:tc>
                  <a:txBody>
                    <a:bodyPr/>
                    <a:lstStyle/>
                    <a:p>
                      <a:r>
                        <a:rPr lang="fi-FI" dirty="0"/>
                        <a:t>Uudelleenjako-tulotuki</a:t>
                      </a:r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17,75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2917084"/>
                  </a:ext>
                </a:extLst>
              </a:tr>
              <a:tr h="989633">
                <a:tc>
                  <a:txBody>
                    <a:bodyPr/>
                    <a:lstStyle/>
                    <a:p>
                      <a:r>
                        <a:rPr lang="fi-FI" dirty="0"/>
                        <a:t>Nuorten viljelijöiden tulotuki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387808"/>
                  </a:ext>
                </a:extLst>
              </a:tr>
              <a:tr h="692743">
                <a:tc>
                  <a:txBody>
                    <a:bodyPr/>
                    <a:lstStyle/>
                    <a:p>
                      <a:r>
                        <a:rPr lang="fi-FI" dirty="0"/>
                        <a:t>Erikoiskasvi-palkkio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451664"/>
                  </a:ext>
                </a:extLst>
              </a:tr>
              <a:tr h="692743">
                <a:tc>
                  <a:txBody>
                    <a:bodyPr/>
                    <a:lstStyle/>
                    <a:p>
                      <a:r>
                        <a:rPr lang="fi-FI" dirty="0"/>
                        <a:t>Tärkkelys-perunapalkkio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570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32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2686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B94AF58-EFC1-52D6-0476-EB6390CB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782739"/>
            <a:ext cx="8593908" cy="785813"/>
          </a:xfrm>
        </p:spPr>
        <p:txBody>
          <a:bodyPr>
            <a:normAutofit/>
          </a:bodyPr>
          <a:lstStyle/>
          <a:p>
            <a:r>
              <a:rPr lang="fi-FI" b="1" dirty="0"/>
              <a:t>Perustulotuki </a:t>
            </a:r>
            <a:r>
              <a:rPr lang="fi-FI" b="1" dirty="0" err="1"/>
              <a:t>enint</a:t>
            </a:r>
            <a:r>
              <a:rPr lang="fi-FI" b="1" dirty="0"/>
              <a:t>. </a:t>
            </a:r>
            <a:r>
              <a:rPr lang="fi-FI" dirty="0"/>
              <a:t>139,37 €/ha AB-alue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9AC4F2F-470C-AE9D-0F83-1856F39D58F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2021163"/>
            <a:ext cx="10244328" cy="4054098"/>
          </a:xfrm>
        </p:spPr>
        <p:txBody>
          <a:bodyPr>
            <a:normAutofit/>
          </a:bodyPr>
          <a:lstStyle/>
          <a:p>
            <a:r>
              <a:rPr lang="fi-FI" sz="2800" dirty="0"/>
              <a:t>Tukioikeuksia ei enää ole</a:t>
            </a:r>
          </a:p>
          <a:p>
            <a:r>
              <a:rPr lang="fi-FI" sz="2800" dirty="0"/>
              <a:t>Maksetaan tuotannosta irrotettuna tukena </a:t>
            </a:r>
            <a:br>
              <a:rPr lang="fi-FI" sz="2800" dirty="0"/>
            </a:br>
            <a:r>
              <a:rPr lang="fi-FI" sz="2800" dirty="0"/>
              <a:t>tukikelpoista hehtaaria kohden</a:t>
            </a:r>
          </a:p>
          <a:p>
            <a:r>
              <a:rPr lang="fi-FI" sz="2800" dirty="0"/>
              <a:t>Tukikelpoista on pelto ja luonnonlaidun* </a:t>
            </a:r>
            <a:br>
              <a:rPr lang="fi-FI" sz="2800" dirty="0"/>
            </a:br>
            <a:r>
              <a:rPr lang="fi-FI" dirty="0"/>
              <a:t>(*</a:t>
            </a:r>
            <a:r>
              <a:rPr lang="fi-FI" i="1" dirty="0">
                <a:solidFill>
                  <a:srgbClr val="343841"/>
                </a:solidFill>
                <a:latin typeface="Roboto" panose="02000000000000000000" pitchFamily="2" charset="0"/>
              </a:rPr>
              <a:t>Luonnonlaidun ja –niitty JA Ympäristösopimusala, pysyvä nurmi)</a:t>
            </a:r>
          </a:p>
          <a:p>
            <a:pPr>
              <a:lnSpc>
                <a:spcPct val="100000"/>
              </a:lnSpc>
            </a:pPr>
            <a:r>
              <a:rPr lang="fi-FI" sz="2800" dirty="0"/>
              <a:t>Lohkojen ei tarvitse olla korvauskelpoisia</a:t>
            </a:r>
          </a:p>
          <a:p>
            <a:r>
              <a:rPr lang="fi-FI" sz="2800" dirty="0"/>
              <a:t>Maksetaan kasveille, joiden juuret on maassa</a:t>
            </a:r>
          </a:p>
        </p:txBody>
      </p:sp>
      <p:pic>
        <p:nvPicPr>
          <p:cNvPr id="4" name="Kuva 3" descr="Mies näyttää peukkua ja tekstissä lukee &quot;Ei muutoksia vuoteen 2023&quot;">
            <a:extLst>
              <a:ext uri="{FF2B5EF4-FFF2-40B4-BE49-F238E27FC236}">
                <a16:creationId xmlns:a16="http://schemas.microsoft.com/office/drawing/2014/main" id="{0481750F-3AF2-BC4D-BAF3-5D4013483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512" y="669852"/>
            <a:ext cx="3264195" cy="326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19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16366E1-00D2-A511-E0F8-3E239E40A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Uudelleenjakotulotuki </a:t>
            </a:r>
            <a:r>
              <a:rPr lang="fi-FI" b="1" dirty="0" err="1"/>
              <a:t>enint</a:t>
            </a:r>
            <a:r>
              <a:rPr lang="fi-FI" b="1" dirty="0"/>
              <a:t>. </a:t>
            </a:r>
            <a:r>
              <a:rPr lang="fi-FI" sz="2800" dirty="0"/>
              <a:t>17,75 €/ha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C4180A1-8B2B-B567-FD56-4AA51B02EFF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1" y="2021163"/>
            <a:ext cx="7927311" cy="3661569"/>
          </a:xfrm>
        </p:spPr>
        <p:txBody>
          <a:bodyPr>
            <a:normAutofit/>
          </a:bodyPr>
          <a:lstStyle/>
          <a:p>
            <a:r>
              <a:rPr lang="fi-FI" sz="3200" dirty="0"/>
              <a:t>Maksetaan tuotannosta irrotettuna tukena tukikelpoista hehtaaria kohden</a:t>
            </a:r>
          </a:p>
          <a:p>
            <a:r>
              <a:rPr lang="fi-FI" sz="3200" dirty="0"/>
              <a:t>Maksetaan 50 hehtaariin saakka per hakija</a:t>
            </a:r>
          </a:p>
        </p:txBody>
      </p:sp>
      <p:pic>
        <p:nvPicPr>
          <p:cNvPr id="5" name="Kuva 4" descr="Mies näyttää peukkua ja tekstissä lukee &quot;Ei muutoksia vuoteen 2023&quot;">
            <a:extLst>
              <a:ext uri="{FF2B5EF4-FFF2-40B4-BE49-F238E27FC236}">
                <a16:creationId xmlns:a16="http://schemas.microsoft.com/office/drawing/2014/main" id="{FAD68C8A-EEFF-1624-CDD1-6DD4F0A32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512" y="669852"/>
            <a:ext cx="3264195" cy="326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22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94B00BC-B8AE-094D-BEA4-422DEFD8F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47" y="1146057"/>
            <a:ext cx="11798906" cy="4565885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3B985B5-564C-6BAC-974F-84AC5F2517C0}"/>
              </a:ext>
            </a:extLst>
          </p:cNvPr>
          <p:cNvSpPr txBox="1"/>
          <p:nvPr/>
        </p:nvSpPr>
        <p:spPr>
          <a:xfrm>
            <a:off x="381000" y="5338520"/>
            <a:ext cx="985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ELY-keskus käsittelee, mm. Markku Äijälä					C-alueen tuki</a:t>
            </a:r>
          </a:p>
        </p:txBody>
      </p:sp>
    </p:spTree>
    <p:extLst>
      <p:ext uri="{BB962C8B-B14F-4D97-AF65-F5344CB8AC3E}">
        <p14:creationId xmlns:p14="http://schemas.microsoft.com/office/powerpoint/2010/main" val="3515077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04360F-EA23-A033-BDC1-F8DA6CFC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Nuorten viljelijöiden tulotuki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D0F5361-9DE5-8C1B-BA7D-789060A6F78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8200" y="1700463"/>
            <a:ext cx="10182725" cy="3982269"/>
          </a:xfrm>
        </p:spPr>
        <p:txBody>
          <a:bodyPr>
            <a:normAutofit fontScale="62500" lnSpcReduction="20000"/>
          </a:bodyPr>
          <a:lstStyle/>
          <a:p>
            <a:r>
              <a:rPr lang="fi-FI" sz="2800" dirty="0"/>
              <a:t>Tukea voi saada</a:t>
            </a:r>
          </a:p>
          <a:p>
            <a:pPr lvl="1"/>
            <a:r>
              <a:rPr lang="fi-FI" sz="2600" dirty="0"/>
              <a:t>UUSI VILJELIJÄ: aloitat pääasiallisena yrittäjänä 2024, olet syntynyt 1984 tai sen jälkeen, haet perustulotukea</a:t>
            </a:r>
          </a:p>
          <a:p>
            <a:pPr lvl="1"/>
            <a:r>
              <a:rPr lang="fi-FI" sz="2600" dirty="0"/>
              <a:t>UUSI NUOREN VILJELIJÖIDEN TULOTUEN HAKIJA: olet aloittanut pääasiallisena yrittäjänä 2019 tai sen jälkeen, olit alle 40-vuotias, kun hait ensimmäistä kertaa perustukea /perustulotukea (vv.2019-2023)</a:t>
            </a:r>
          </a:p>
          <a:p>
            <a:pPr lvl="1"/>
            <a:r>
              <a:rPr lang="fi-FI" sz="2600" dirty="0"/>
              <a:t>JOS OLET HAKENUT TUKEA AIEMMIN JA 5 VUODEN HAKUJAKSOA ON JÄLJELLÄ</a:t>
            </a:r>
          </a:p>
          <a:p>
            <a:r>
              <a:rPr lang="fi-FI" sz="2800" dirty="0"/>
              <a:t>Hakijalla pitää olla määräysvalta tilan toimintaan koko hakukauden ajan</a:t>
            </a:r>
          </a:p>
          <a:p>
            <a:r>
              <a:rPr lang="fi-FI" sz="2800" dirty="0"/>
              <a:t>Yhteisössä ja luonnollisten henkilöiden ryhmässä kaikkien määräysvaltaisten osallisten on täytettävä ikää ja aloittamista koskeva vaatimus</a:t>
            </a:r>
          </a:p>
          <a:p>
            <a:r>
              <a:rPr lang="fi-FI" sz="2800" dirty="0"/>
              <a:t>Tukea on haettava viimeistään viidentenä vuonna tilanpidon aloittamisesta pääasiallisena yrittäjänä </a:t>
            </a:r>
          </a:p>
          <a:p>
            <a:pPr lvl="1"/>
            <a:r>
              <a:rPr lang="fi-FI" sz="2600" dirty="0"/>
              <a:t>Hyväksytään: oli aiemmin yhtymässä ja nyt aloittaa tilanpidon yksin</a:t>
            </a:r>
          </a:p>
          <a:p>
            <a:r>
              <a:rPr lang="fi-FI" sz="2800" dirty="0"/>
              <a:t>Maksetaan tukikelpoista hehtaaria kohden enintään 5 peräkkäisenä vuonna</a:t>
            </a:r>
            <a:endParaRPr lang="fi-FI" sz="2600" dirty="0"/>
          </a:p>
          <a:p>
            <a:r>
              <a:rPr lang="fi-FI" sz="2800" dirty="0"/>
              <a:t>Enintään 150 hehtaarille</a:t>
            </a:r>
          </a:p>
        </p:txBody>
      </p:sp>
    </p:spTree>
    <p:extLst>
      <p:ext uri="{BB962C8B-B14F-4D97-AF65-F5344CB8AC3E}">
        <p14:creationId xmlns:p14="http://schemas.microsoft.com/office/powerpoint/2010/main" val="1066467204"/>
      </p:ext>
    </p:extLst>
  </p:cSld>
  <p:clrMapOvr>
    <a:masterClrMapping/>
  </p:clrMapOvr>
</p:sld>
</file>

<file path=ppt/theme/theme1.xml><?xml version="1.0" encoding="utf-8"?>
<a:theme xmlns:a="http://schemas.openxmlformats.org/drawingml/2006/main" name="Sisältökalvot">
  <a:themeElements>
    <a:clrScheme name="Maaseutu-f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30E0E9"/>
      </a:accent4>
      <a:accent5>
        <a:srgbClr val="E7B65C"/>
      </a:accent5>
      <a:accent6>
        <a:srgbClr val="F792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sältökalvot - Ei alareunaa">
  <a:themeElements>
    <a:clrScheme name="Maaseutu-fi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3BD88"/>
      </a:accent1>
      <a:accent2>
        <a:srgbClr val="FE7303"/>
      </a:accent2>
      <a:accent3>
        <a:srgbClr val="165B94"/>
      </a:accent3>
      <a:accent4>
        <a:srgbClr val="30E0E9"/>
      </a:accent4>
      <a:accent5>
        <a:srgbClr val="E7B65C"/>
      </a:accent5>
      <a:accent6>
        <a:srgbClr val="F79283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net, välikalvot, loppukalvo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raafiset elementi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1AE0FE23D6459113E48C7AFF170E" ma:contentTypeVersion="10" ma:contentTypeDescription="Create a new document." ma:contentTypeScope="" ma:versionID="87d9173894724cc144633b1646d8d4ff">
  <xsd:schema xmlns:xsd="http://www.w3.org/2001/XMLSchema" xmlns:xs="http://www.w3.org/2001/XMLSchema" xmlns:p="http://schemas.microsoft.com/office/2006/metadata/properties" xmlns:ns2="0123031f-e947-4b25-8dfc-c4abd861bdf2" xmlns:ns3="96dd3c4d-fbd0-4b9a-88ac-301973ed0ddc" targetNamespace="http://schemas.microsoft.com/office/2006/metadata/properties" ma:root="true" ma:fieldsID="665849f6b76df3920c2d989a2e196a4b" ns2:_="" ns3:_="">
    <xsd:import namespace="0123031f-e947-4b25-8dfc-c4abd861bdf2"/>
    <xsd:import namespace="96dd3c4d-fbd0-4b9a-88ac-301973ed0d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3031f-e947-4b25-8dfc-c4abd861bd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d3c4d-fbd0-4b9a-88ac-301973ed0dd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3E8508-7A8D-4FD6-B7FA-BA0B8466B0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23031f-e947-4b25-8dfc-c4abd861bdf2"/>
    <ds:schemaRef ds:uri="96dd3c4d-fbd0-4b9a-88ac-301973ed0d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F8D0D63-99E9-4BC3-B811-55E4400300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Maaseutuohjelman_yhteinen_esityspohja_2021_240221</Template>
  <TotalTime>11174</TotalTime>
  <Words>1494</Words>
  <Application>Microsoft Office PowerPoint</Application>
  <PresentationFormat>Laajakuva</PresentationFormat>
  <Paragraphs>173</Paragraphs>
  <Slides>20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20</vt:i4>
      </vt:variant>
    </vt:vector>
  </HeadingPairs>
  <TitlesOfParts>
    <vt:vector size="29" baseType="lpstr">
      <vt:lpstr>Arial</vt:lpstr>
      <vt:lpstr>Calibri</vt:lpstr>
      <vt:lpstr>Roboto</vt:lpstr>
      <vt:lpstr>Tahoma</vt:lpstr>
      <vt:lpstr>Wingdings</vt:lpstr>
      <vt:lpstr>Sisältökalvot</vt:lpstr>
      <vt:lpstr>Sisältökalvot - Ei alareunaa</vt:lpstr>
      <vt:lpstr>Kannet, välikalvot, loppukalvot</vt:lpstr>
      <vt:lpstr>Graafiset elementit</vt:lpstr>
      <vt:lpstr>Perustulo- ja uudelleenjakotuki Nuorten viljelijöiden tulotuki Tärkkelysperunapalkkio Erikoiskasvipalkkio Luonnonhaittakorvaus Sokerijuurikkaan tuet</vt:lpstr>
      <vt:lpstr>Suorat viljelijätuet</vt:lpstr>
      <vt:lpstr>Aktiiviviljelijän määritelmä:  Missä tapauksessa tarvitaan muu todistus?</vt:lpstr>
      <vt:lpstr>Suorat viljelijätuet</vt:lpstr>
      <vt:lpstr>Suorien tukien tukitasot 2024 AB-alueella</vt:lpstr>
      <vt:lpstr>Perustulotuki enint. 139,37 €/ha AB-alue</vt:lpstr>
      <vt:lpstr>Uudelleenjakotulotuki enint. 17,75 €/ha</vt:lpstr>
      <vt:lpstr>PowerPoint-esitys</vt:lpstr>
      <vt:lpstr>Nuorten viljelijöiden tulotuki</vt:lpstr>
      <vt:lpstr>Nuorten viljelijöiden tulotuki enint. 88 €/ha</vt:lpstr>
      <vt:lpstr>Nuorten viljelijöiden tulotuki</vt:lpstr>
      <vt:lpstr>Nuorten viljelijöiden tulotuki</vt:lpstr>
      <vt:lpstr>Nuorten viljelijöiden tulotuki</vt:lpstr>
      <vt:lpstr>Nuorten viljelijöiden tulotuki</vt:lpstr>
      <vt:lpstr>Nuorten viljelijöiden tulotuki</vt:lpstr>
      <vt:lpstr>Tärkkelysperunapalkkio 2024 ~570 €/ha</vt:lpstr>
      <vt:lpstr>Erikoiskasvipalkkio 2024 enint. 120 €/ha</vt:lpstr>
      <vt:lpstr>Erikoiskasvipalkkio 2024 enint. 120 €/ha</vt:lpstr>
      <vt:lpstr>Luonnonhaittakorvaus 2024 217 €/ha AB-alue</vt:lpstr>
      <vt:lpstr>Sokerijuurikkaan tuet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Tulosviestintä 2022</dc:title>
  <dc:creator>Nivukoski Emilia (Ruokavirasto)</dc:creator>
  <cp:lastModifiedBy>Turkka Heikkilä</cp:lastModifiedBy>
  <cp:revision>153</cp:revision>
  <cp:lastPrinted>2018-08-24T13:32:20Z</cp:lastPrinted>
  <dcterms:created xsi:type="dcterms:W3CDTF">2022-04-05T10:40:53Z</dcterms:created>
  <dcterms:modified xsi:type="dcterms:W3CDTF">2024-04-10T04:54:48Z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/>
  </property>
  <property fmtid="{D5CDD505-2E9C-101B-9397-08002B2CF9AE}" pid="3" name="ContentTypeId">
    <vt:lpwstr>0x010100D85B1AE0FE23D6459113E48C7AFF170E</vt:lpwstr>
  </property>
</Properties>
</file>