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22"/>
  </p:notesMasterIdLst>
  <p:handoutMasterIdLst>
    <p:handoutMasterId r:id="rId23"/>
  </p:handoutMasterIdLst>
  <p:sldIdLst>
    <p:sldId id="256" r:id="rId7"/>
    <p:sldId id="364" r:id="rId8"/>
    <p:sldId id="366" r:id="rId9"/>
    <p:sldId id="390" r:id="rId10"/>
    <p:sldId id="369" r:id="rId11"/>
    <p:sldId id="389" r:id="rId12"/>
    <p:sldId id="370" r:id="rId13"/>
    <p:sldId id="373" r:id="rId14"/>
    <p:sldId id="377" r:id="rId15"/>
    <p:sldId id="383" r:id="rId16"/>
    <p:sldId id="384" r:id="rId17"/>
    <p:sldId id="391" r:id="rId18"/>
    <p:sldId id="381" r:id="rId19"/>
    <p:sldId id="372" r:id="rId20"/>
    <p:sldId id="388" r:id="rId21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B95"/>
    <a:srgbClr val="F5F5F5"/>
    <a:srgbClr val="F9F9F9"/>
    <a:srgbClr val="8AACC9"/>
    <a:srgbClr val="B1DFC5"/>
    <a:srgbClr val="F4DBAD"/>
    <a:srgbClr val="FCC8C2"/>
    <a:srgbClr val="F89284"/>
    <a:srgbClr val="E8B75D"/>
    <a:srgbClr val="FF7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2" autoAdjust="0"/>
    <p:restoredTop sz="94542" autoAdjust="0"/>
  </p:normalViewPr>
  <p:slideViewPr>
    <p:cSldViewPr snapToGrid="0" snapToObjects="1">
      <p:cViewPr varScale="1">
        <p:scale>
          <a:sx n="81" d="100"/>
          <a:sy n="81" d="100"/>
        </p:scale>
        <p:origin x="8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10.4.2024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9671"/>
            <a:ext cx="2945659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10.4.2024.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552"/>
            <a:ext cx="5438140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565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9671"/>
            <a:ext cx="2945659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47014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1" Type="http://schemas.openxmlformats.org/officeDocument/2006/relationships/image" Target="../media/image35.emf"/><Relationship Id="rId5" Type="http://schemas.openxmlformats.org/officeDocument/2006/relationships/image" Target="../media/image12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8.emf"/><Relationship Id="rId21" Type="http://schemas.openxmlformats.org/officeDocument/2006/relationships/image" Target="../media/image65.jpe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7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24" Type="http://schemas.openxmlformats.org/officeDocument/2006/relationships/image" Target="../media/image68.jpeg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23" Type="http://schemas.openxmlformats.org/officeDocument/2006/relationships/image" Target="../media/image67.jpe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1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BA4D-DDF7-86A5-2705-9AC52FE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200D5-793F-F2CF-9541-A4C42E75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8F75-F524-29B1-BE32-04DF575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FA5-C16C-43B2-BFF4-B365DC7E3381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8E2C2F-5F55-CA9E-F520-1960D057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AC93C-173E-5C19-B4C5-30F5040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1EEE-8B4E-4F28-BF8D-F4760FEE7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761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984C-A7AD-B042-2AD3-C048FF60A1D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E41C-D4B9-B932-CC41-E3EAEC8C4F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  <p:sldLayoutId id="21474841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FDD8D-7399-0046-62CC-EDF312C21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427769"/>
          </a:xfrm>
        </p:spPr>
        <p:txBody>
          <a:bodyPr>
            <a:normAutofit/>
          </a:bodyPr>
          <a:lstStyle/>
          <a:p>
            <a:r>
              <a:rPr lang="fi-FI" b="1" dirty="0"/>
              <a:t>Ekojärjestelmätuki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A2391D-F910-8414-815C-0DFA9F926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4692" y="3280806"/>
            <a:ext cx="4801025" cy="1360861"/>
          </a:xfrm>
        </p:spPr>
        <p:txBody>
          <a:bodyPr>
            <a:normAutofit/>
          </a:bodyPr>
          <a:lstStyle/>
          <a:p>
            <a:r>
              <a:rPr lang="fi-FI" b="1" dirty="0"/>
              <a:t>Tukikoulutus 10.4.2024 </a:t>
            </a:r>
            <a:endParaRPr lang="fi-FI" dirty="0"/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AA10F6C6-FCAE-41EC-4198-B0357A07A521}"/>
              </a:ext>
            </a:extLst>
          </p:cNvPr>
          <p:cNvSpPr txBox="1">
            <a:spLocks/>
          </p:cNvSpPr>
          <p:nvPr/>
        </p:nvSpPr>
        <p:spPr>
          <a:xfrm>
            <a:off x="5981919" y="4039312"/>
            <a:ext cx="4726569" cy="1360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fi-FI" sz="1400" dirty="0"/>
          </a:p>
          <a:p>
            <a:pPr algn="ctr" fontAlgn="auto">
              <a:spcAft>
                <a:spcPts val="0"/>
              </a:spcAft>
            </a:pPr>
            <a:endParaRPr lang="fi-FI" sz="1400" b="1" dirty="0"/>
          </a:p>
          <a:p>
            <a:pPr algn="ctr" fontAlgn="auto">
              <a:spcAft>
                <a:spcPts val="0"/>
              </a:spcAft>
            </a:pPr>
            <a:r>
              <a:rPr lang="fi-FI" sz="1400" b="1" dirty="0"/>
              <a:t>Vakka-Suomen maaseutupalvelut</a:t>
            </a:r>
          </a:p>
        </p:txBody>
      </p:sp>
    </p:spTree>
    <p:extLst>
      <p:ext uri="{BB962C8B-B14F-4D97-AF65-F5344CB8AC3E}">
        <p14:creationId xmlns:p14="http://schemas.microsoft.com/office/powerpoint/2010/main" val="292383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126004"/>
            <a:ext cx="9606925" cy="764007"/>
          </a:xfrm>
        </p:spPr>
        <p:txBody>
          <a:bodyPr>
            <a:normAutofit/>
          </a:bodyPr>
          <a:lstStyle/>
          <a:p>
            <a:r>
              <a:rPr lang="fi-FI" dirty="0"/>
              <a:t>Viherlannoitusnurmet				</a:t>
            </a:r>
            <a:r>
              <a:rPr lang="fi-FI" sz="2400" dirty="0"/>
              <a:t>1/1	</a:t>
            </a:r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795F144-CCC0-4B53-4329-7A4583130028}"/>
              </a:ext>
            </a:extLst>
          </p:cNvPr>
          <p:cNvSpPr txBox="1">
            <a:spLocks/>
          </p:cNvSpPr>
          <p:nvPr/>
        </p:nvSpPr>
        <p:spPr>
          <a:xfrm>
            <a:off x="180514" y="4850296"/>
            <a:ext cx="12011487" cy="1117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* Toisen/kolmannen vuoden kasvusto: päättäminen ja lannoitus sallittu 1.8. alkaen kylvettäessä alalle syyskylvöisiä kasveja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** Jos päättää kasvinsuojeluaineilla, ei voi ilmoittaa samaa alaa VL-nurmeksi seuraavana vuonna. Toisen/kolmannen vuoden kasvusto: kasvinsuojeluaineiden käyttö sallittu 1.8. alkaen kylvettäessä syyskasvi.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*** Vaikeissa rikkakasvitilanteissa niitettävä vuosittain viimeistään 15.9. siten, että rikkakasvien leviäminen estyy.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DFDF1F9E-8E79-F0D1-EBFB-CDFE5BCB67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514" y="890011"/>
            <a:ext cx="11919750" cy="1548389"/>
          </a:xfrm>
        </p:spPr>
        <p:txBody>
          <a:bodyPr>
            <a:noAutofit/>
          </a:bodyPr>
          <a:lstStyle/>
          <a:p>
            <a:r>
              <a:rPr lang="fi-FI" sz="1800" dirty="0"/>
              <a:t>Hyväksytään vuonna 2023 kylvetty kasvusto tai vuonna 2022 suojakasviin kylvetty kasvusto, kun ehdot täyttyy.</a:t>
            </a:r>
          </a:p>
          <a:p>
            <a:r>
              <a:rPr lang="fi-FI" sz="1800" dirty="0"/>
              <a:t>Samalle alalle viherlannoituksen ekojärjestelmätuki enintään 3 vuonna peräkkäin </a:t>
            </a:r>
          </a:p>
          <a:p>
            <a:r>
              <a:rPr lang="fi-FI" sz="1800" dirty="0">
                <a:solidFill>
                  <a:srgbClr val="FF0000"/>
                </a:solidFill>
              </a:rPr>
              <a:t>UUTTA: </a:t>
            </a:r>
            <a:r>
              <a:rPr lang="fi-FI" sz="1800" dirty="0" err="1"/>
              <a:t>Vipussa</a:t>
            </a:r>
            <a:r>
              <a:rPr lang="fi-FI" sz="1800" dirty="0"/>
              <a:t> karttataso aloista, joita ei tarvitse niittää 2024 vuoden 2023 satelliittihavainnon perusteella.***</a:t>
            </a:r>
          </a:p>
          <a:p>
            <a:r>
              <a:rPr lang="fi-FI" sz="1800" dirty="0">
                <a:solidFill>
                  <a:srgbClr val="FF0000"/>
                </a:solidFill>
              </a:rPr>
              <a:t>UUTTA: </a:t>
            </a:r>
            <a:r>
              <a:rPr lang="fi-FI" sz="1800" dirty="0" err="1"/>
              <a:t>Vipun</a:t>
            </a:r>
            <a:r>
              <a:rPr lang="fi-FI" sz="1800" dirty="0"/>
              <a:t> kasvulohkotiedoissa ilmoitetaan viherlannoitusnurmen </a:t>
            </a:r>
            <a:r>
              <a:rPr lang="fi-FI" sz="1800" i="1" dirty="0"/>
              <a:t>perustamisaika</a:t>
            </a:r>
            <a:r>
              <a:rPr lang="fi-FI" sz="1800" dirty="0"/>
              <a:t> </a:t>
            </a:r>
            <a:endParaRPr lang="fi-F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endParaRPr lang="fi-FI" sz="1800" dirty="0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7D827D3-40E6-8CDC-36AA-D61846BDE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381634"/>
              </p:ext>
            </p:extLst>
          </p:nvPr>
        </p:nvGraphicFramePr>
        <p:xfrm>
          <a:off x="275208" y="2642821"/>
          <a:ext cx="11825056" cy="175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19">
                  <a:extLst>
                    <a:ext uri="{9D8B030D-6E8A-4147-A177-3AD203B41FA5}">
                      <a16:colId xmlns:a16="http://schemas.microsoft.com/office/drawing/2014/main" val="3251847209"/>
                    </a:ext>
                  </a:extLst>
                </a:gridCol>
                <a:gridCol w="1436989">
                  <a:extLst>
                    <a:ext uri="{9D8B030D-6E8A-4147-A177-3AD203B41FA5}">
                      <a16:colId xmlns:a16="http://schemas.microsoft.com/office/drawing/2014/main" val="4039919641"/>
                    </a:ext>
                  </a:extLst>
                </a:gridCol>
                <a:gridCol w="1419465">
                  <a:extLst>
                    <a:ext uri="{9D8B030D-6E8A-4147-A177-3AD203B41FA5}">
                      <a16:colId xmlns:a16="http://schemas.microsoft.com/office/drawing/2014/main" val="290391763"/>
                    </a:ext>
                  </a:extLst>
                </a:gridCol>
                <a:gridCol w="1086503">
                  <a:extLst>
                    <a:ext uri="{9D8B030D-6E8A-4147-A177-3AD203B41FA5}">
                      <a16:colId xmlns:a16="http://schemas.microsoft.com/office/drawing/2014/main" val="331105667"/>
                    </a:ext>
                  </a:extLst>
                </a:gridCol>
                <a:gridCol w="1922551">
                  <a:extLst>
                    <a:ext uri="{9D8B030D-6E8A-4147-A177-3AD203B41FA5}">
                      <a16:colId xmlns:a16="http://schemas.microsoft.com/office/drawing/2014/main" val="3976103271"/>
                    </a:ext>
                  </a:extLst>
                </a:gridCol>
                <a:gridCol w="1503439">
                  <a:extLst>
                    <a:ext uri="{9D8B030D-6E8A-4147-A177-3AD203B41FA5}">
                      <a16:colId xmlns:a16="http://schemas.microsoft.com/office/drawing/2014/main" val="3493848901"/>
                    </a:ext>
                  </a:extLst>
                </a:gridCol>
                <a:gridCol w="2269390">
                  <a:extLst>
                    <a:ext uri="{9D8B030D-6E8A-4147-A177-3AD203B41FA5}">
                      <a16:colId xmlns:a16="http://schemas.microsoft.com/office/drawing/2014/main" val="1220488907"/>
                    </a:ext>
                  </a:extLst>
                </a:gridCol>
              </a:tblGrid>
              <a:tr h="798542">
                <a:tc>
                  <a:txBody>
                    <a:bodyPr/>
                    <a:lstStyle/>
                    <a:p>
                      <a:r>
                        <a:rPr lang="fi-FI" sz="1600" dirty="0"/>
                        <a:t>Muokkaus sallittu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Säilyttäminen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päättäminen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Lannoitus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Kasvinsuojelu</a:t>
                      </a:r>
                    </a:p>
                    <a:p>
                      <a:r>
                        <a:rPr lang="fi-FI" sz="1600" dirty="0"/>
                        <a:t>kemiallisesti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Siemenseos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36763"/>
                  </a:ext>
                </a:extLst>
              </a:tr>
              <a:tr h="954269">
                <a:tc>
                  <a:txBody>
                    <a:bodyPr/>
                    <a:lstStyle/>
                    <a:p>
                      <a:r>
                        <a:rPr lang="fi-FI" sz="1600" dirty="0"/>
                        <a:t>perustamisen ja päättämisen yhteydessä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31.8. 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1.9. alkaen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kielletty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vain päätettäessä kasvusto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vähintään joka toinen vuosi viim. 15.9.***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Vähintään 4 eri kasvilajia, painosta </a:t>
                      </a:r>
                      <a:r>
                        <a:rPr lang="fi-FI" sz="1600" b="1" dirty="0" err="1"/>
                        <a:t>väh</a:t>
                      </a:r>
                      <a:r>
                        <a:rPr lang="fi-FI" sz="1600" b="1" dirty="0"/>
                        <a:t>. 20 % typensitojakasveja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1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9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19" y="295358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Monimuotoisuuskasvit				</a:t>
            </a:r>
            <a:r>
              <a:rPr lang="fi-FI" sz="2400" dirty="0"/>
              <a:t>1/2	</a:t>
            </a:r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795F144-CCC0-4B53-4329-7A4583130028}"/>
              </a:ext>
            </a:extLst>
          </p:cNvPr>
          <p:cNvSpPr txBox="1">
            <a:spLocks/>
          </p:cNvSpPr>
          <p:nvPr/>
        </p:nvSpPr>
        <p:spPr>
          <a:xfrm>
            <a:off x="209892" y="5022839"/>
            <a:ext cx="11598044" cy="117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DFDF1F9E-8E79-F0D1-EBFB-CDFE5BCB67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4434" y="1296912"/>
            <a:ext cx="11059886" cy="4738127"/>
          </a:xfrm>
        </p:spPr>
        <p:txBody>
          <a:bodyPr>
            <a:noAutofit/>
          </a:bodyPr>
          <a:lstStyle/>
          <a:p>
            <a:r>
              <a:rPr lang="fi-FI" sz="1800" dirty="0"/>
              <a:t>Muiden monimuotoisuuskasvien kuin niittykasvien siemenseoksessa on oltava </a:t>
            </a:r>
            <a:r>
              <a:rPr lang="fi-FI" sz="1800" u="sng" dirty="0"/>
              <a:t>vähintään kahden kasvin tai kasviryhmän</a:t>
            </a:r>
            <a:r>
              <a:rPr lang="fi-FI" sz="1800" dirty="0"/>
              <a:t> siemeniä yhdestä seuraavista ryhmistä: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Pölyttäjähyönteis- ja maisemakasvit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Riistakasvit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Niittykasvit</a:t>
            </a:r>
          </a:p>
          <a:p>
            <a:pPr lvl="2"/>
            <a:r>
              <a:rPr lang="fi-FI" b="1" dirty="0">
                <a:solidFill>
                  <a:schemeClr val="accent3"/>
                </a:solidFill>
              </a:rPr>
              <a:t>Siemenseoksessa nurmiröllin, lampaannadan tai jäykkänadan ja vähintään kahden muun niittykasvin siemeniä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Peltolintukasvit</a:t>
            </a:r>
            <a:r>
              <a:rPr lang="fi-FI" sz="1800" dirty="0"/>
              <a:t> </a:t>
            </a:r>
          </a:p>
          <a:p>
            <a:r>
              <a:rPr lang="fi-FI" sz="1800" dirty="0"/>
              <a:t>Kylvettävä tuenhakuvuonna, myös edellisen vuoden syksyllä kylvetty kasvusto hyväksytään </a:t>
            </a:r>
          </a:p>
          <a:p>
            <a:r>
              <a:rPr lang="fi-FI" sz="1800" dirty="0"/>
              <a:t>Niitty- ja peltolintukasveille tuki voidaan myöntää enintään kahtena perättäisenä vuonna  </a:t>
            </a:r>
          </a:p>
          <a:p>
            <a:r>
              <a:rPr lang="fi-FI" sz="1800" dirty="0"/>
              <a:t>Ei saa perustaa suorakylvämällä nurmeen </a:t>
            </a:r>
          </a:p>
          <a:p>
            <a:r>
              <a:rPr lang="fi-FI" sz="1800" dirty="0"/>
              <a:t>Viljelymuistiinpanoihin kirjattava siemenseoksen kasvilajit ja niiden osuudet</a:t>
            </a:r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57636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19" y="295358"/>
            <a:ext cx="9507583" cy="527603"/>
          </a:xfrm>
        </p:spPr>
        <p:txBody>
          <a:bodyPr>
            <a:normAutofit/>
          </a:bodyPr>
          <a:lstStyle/>
          <a:p>
            <a:r>
              <a:rPr lang="fi-FI" dirty="0"/>
              <a:t>Monimuotoisuuskasvit				</a:t>
            </a:r>
            <a:r>
              <a:rPr lang="fi-FI" sz="2400" dirty="0"/>
              <a:t>2/2	</a:t>
            </a:r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795F144-CCC0-4B53-4329-7A4583130028}"/>
              </a:ext>
            </a:extLst>
          </p:cNvPr>
          <p:cNvSpPr txBox="1">
            <a:spLocks/>
          </p:cNvSpPr>
          <p:nvPr/>
        </p:nvSpPr>
        <p:spPr>
          <a:xfrm>
            <a:off x="238538" y="3059927"/>
            <a:ext cx="11820939" cy="51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fi-FI" sz="1400" dirty="0"/>
              <a:t>* Riistakasvien siemenseoksilla kylvettyjen peltojen kasvusto on käytettävä riistan ruokintaan joko pellolla, sen läheisyydessä tai erillisellä ruokintapaikalla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400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DFDF1F9E-8E79-F0D1-EBFB-CDFE5BCB67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835" y="3059927"/>
            <a:ext cx="11187484" cy="5181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  <a:p>
            <a:pPr fontAlgn="auto">
              <a:spcAft>
                <a:spcPts val="0"/>
              </a:spcAft>
            </a:pPr>
            <a:r>
              <a:rPr lang="fi-FI" sz="1800" dirty="0"/>
              <a:t>Riistakasvit</a:t>
            </a:r>
          </a:p>
          <a:p>
            <a:pPr lvl="1" fontAlgn="auto">
              <a:spcAft>
                <a:spcPts val="0"/>
              </a:spcAft>
            </a:pPr>
            <a:r>
              <a:rPr lang="fi-FI" dirty="0"/>
              <a:t>Perustettavan riistakasvikasvuston etäisyyden on oltava vähintään 50 metriä tiestä, jossa lii</a:t>
            </a:r>
            <a:r>
              <a:rPr lang="fi-FI" u="sng" dirty="0"/>
              <a:t>k</a:t>
            </a:r>
            <a:r>
              <a:rPr lang="fi-FI" dirty="0"/>
              <a:t>ennetiheys on yli 3000 autoa vuorokaudessa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fi-FI" dirty="0"/>
          </a:p>
          <a:p>
            <a:pPr fontAlgn="auto">
              <a:spcAft>
                <a:spcPts val="0"/>
              </a:spcAft>
            </a:pPr>
            <a:r>
              <a:rPr lang="fi-FI" sz="1800" b="1" dirty="0">
                <a:solidFill>
                  <a:schemeClr val="accent3"/>
                </a:solidFill>
              </a:rPr>
              <a:t>Siemenseokset</a:t>
            </a:r>
          </a:p>
          <a:p>
            <a:pPr lvl="1" fontAlgn="auto">
              <a:spcAft>
                <a:spcPts val="0"/>
              </a:spcAft>
            </a:pPr>
            <a:r>
              <a:rPr lang="fi-FI" dirty="0">
                <a:solidFill>
                  <a:srgbClr val="0070C0"/>
                </a:solidFill>
              </a:rPr>
              <a:t>Peltotukien hakuoppaalla 2024</a:t>
            </a:r>
            <a:r>
              <a:rPr lang="fi-FI" dirty="0"/>
              <a:t>, ekojärjestelmätuen alla on listattuna siemenseoksiin hyväksytyt kasvit/kasviryhmät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endParaRPr lang="fi-FI" sz="1800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A59D462E-EBD3-55DF-EF99-2A0EC6A83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23354"/>
              </p:ext>
            </p:extLst>
          </p:nvPr>
        </p:nvGraphicFramePr>
        <p:xfrm>
          <a:off x="0" y="954158"/>
          <a:ext cx="12192000" cy="197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95">
                  <a:extLst>
                    <a:ext uri="{9D8B030D-6E8A-4147-A177-3AD203B41FA5}">
                      <a16:colId xmlns:a16="http://schemas.microsoft.com/office/drawing/2014/main" val="2787180284"/>
                    </a:ext>
                  </a:extLst>
                </a:gridCol>
                <a:gridCol w="1445261">
                  <a:extLst>
                    <a:ext uri="{9D8B030D-6E8A-4147-A177-3AD203B41FA5}">
                      <a16:colId xmlns:a16="http://schemas.microsoft.com/office/drawing/2014/main" val="2077102910"/>
                    </a:ext>
                  </a:extLst>
                </a:gridCol>
                <a:gridCol w="1347649">
                  <a:extLst>
                    <a:ext uri="{9D8B030D-6E8A-4147-A177-3AD203B41FA5}">
                      <a16:colId xmlns:a16="http://schemas.microsoft.com/office/drawing/2014/main" val="3126333991"/>
                    </a:ext>
                  </a:extLst>
                </a:gridCol>
                <a:gridCol w="1431296">
                  <a:extLst>
                    <a:ext uri="{9D8B030D-6E8A-4147-A177-3AD203B41FA5}">
                      <a16:colId xmlns:a16="http://schemas.microsoft.com/office/drawing/2014/main" val="709244212"/>
                    </a:ext>
                  </a:extLst>
                </a:gridCol>
                <a:gridCol w="1570707">
                  <a:extLst>
                    <a:ext uri="{9D8B030D-6E8A-4147-A177-3AD203B41FA5}">
                      <a16:colId xmlns:a16="http://schemas.microsoft.com/office/drawing/2014/main" val="418469664"/>
                    </a:ext>
                  </a:extLst>
                </a:gridCol>
                <a:gridCol w="1868119">
                  <a:extLst>
                    <a:ext uri="{9D8B030D-6E8A-4147-A177-3AD203B41FA5}">
                      <a16:colId xmlns:a16="http://schemas.microsoft.com/office/drawing/2014/main" val="3447724835"/>
                    </a:ext>
                  </a:extLst>
                </a:gridCol>
                <a:gridCol w="1208236">
                  <a:extLst>
                    <a:ext uri="{9D8B030D-6E8A-4147-A177-3AD203B41FA5}">
                      <a16:colId xmlns:a16="http://schemas.microsoft.com/office/drawing/2014/main" val="1748313837"/>
                    </a:ext>
                  </a:extLst>
                </a:gridCol>
                <a:gridCol w="1922937">
                  <a:extLst>
                    <a:ext uri="{9D8B030D-6E8A-4147-A177-3AD203B41FA5}">
                      <a16:colId xmlns:a16="http://schemas.microsoft.com/office/drawing/2014/main" val="3220481664"/>
                    </a:ext>
                  </a:extLst>
                </a:gridCol>
              </a:tblGrid>
              <a:tr h="605111">
                <a:tc>
                  <a:txBody>
                    <a:bodyPr/>
                    <a:lstStyle/>
                    <a:p>
                      <a:r>
                        <a:rPr lang="fi-FI" sz="1600" dirty="0"/>
                        <a:t>Muokkaus sallittu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säilyttäminen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päättäminen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Lannoitus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Kasvinsuojelu-</a:t>
                      </a:r>
                    </a:p>
                    <a:p>
                      <a:r>
                        <a:rPr lang="fi-FI" sz="1600" dirty="0"/>
                        <a:t>aineet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Laidunnus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Sadonkorjuu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29801"/>
                  </a:ext>
                </a:extLst>
              </a:tr>
              <a:tr h="1369461">
                <a:tc>
                  <a:txBody>
                    <a:bodyPr/>
                    <a:lstStyle/>
                    <a:p>
                      <a:r>
                        <a:rPr lang="fi-FI" sz="1600" dirty="0"/>
                        <a:t>perustamisen ja päättämisen yhteydessä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30.9. 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1.10. alkaen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perustamisen yhteydessä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kielletty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vasta kasvuston pääasiallisen kukinnan jälkeen, aikaisintaan 1.8.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kielletty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riistakasveilla kylvetyn kasvuston voi korjata riistan ruokintaa varten jo ennen 1.8.*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7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048" y="1568552"/>
            <a:ext cx="10543904" cy="4477046"/>
          </a:xfrm>
        </p:spPr>
        <p:txBody>
          <a:bodyPr>
            <a:noAutofit/>
          </a:bodyPr>
          <a:lstStyle/>
          <a:p>
            <a:r>
              <a:rPr lang="fi-FI" sz="1600" dirty="0"/>
              <a:t>Talviaikaisesta kasvipeitteisyydestä, luonnonhoitonurmista ja viherlannoitusnurmista ei makseta ekojärjestelmän tukea:</a:t>
            </a:r>
          </a:p>
          <a:p>
            <a:pPr lvl="1"/>
            <a:r>
              <a:rPr lang="fi-FI" sz="1600" dirty="0"/>
              <a:t>Vuodesta 2023 alkaen raivatuille aloille</a:t>
            </a:r>
          </a:p>
          <a:p>
            <a:pPr lvl="1"/>
            <a:r>
              <a:rPr lang="fi-FI" sz="1600" dirty="0"/>
              <a:t>Natura-alueiden pysyvän nurmen alalle</a:t>
            </a:r>
          </a:p>
          <a:p>
            <a:pPr lvl="1"/>
            <a:r>
              <a:rPr lang="fi-FI" sz="1600" dirty="0"/>
              <a:t>Pysyvän nurmen alalle, jos ennallistamisvelvoite on otettu käyttöön</a:t>
            </a:r>
          </a:p>
          <a:p>
            <a:r>
              <a:rPr lang="fi-FI" sz="1600" dirty="0"/>
              <a:t>Talviaikaisesta kasvipeitteisyydestä ei makseta:</a:t>
            </a:r>
          </a:p>
          <a:p>
            <a:pPr lvl="1"/>
            <a:r>
              <a:rPr lang="fi-FI" sz="1600" dirty="0"/>
              <a:t>Ympäristösitoumuksen suojavyöhykkeille </a:t>
            </a:r>
          </a:p>
          <a:p>
            <a:pPr lvl="1"/>
            <a:r>
              <a:rPr lang="fi-FI" sz="1600" dirty="0"/>
              <a:t>Ympäristösitoumuksen turvepeltojen nurmille </a:t>
            </a:r>
          </a:p>
          <a:p>
            <a:pPr lvl="1"/>
            <a:r>
              <a:rPr lang="fi-FI" sz="1600" dirty="0"/>
              <a:t>Ympäristösopimuksen maatalousluonnon monimuotoisuus ja maisema aloille</a:t>
            </a:r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 sz="1600" dirty="0"/>
              <a:t>Viherlannoitusnurmien ekojärjestelmän tuki voidaan myöntää samalle alalle enintään kolmena vuonna peräkkäin. Viherlannoitusnurmille ei makseta, jos ala on luonnonmukaisessa tuotannossa. </a:t>
            </a:r>
          </a:p>
          <a:p>
            <a:r>
              <a:rPr lang="fi-FI" sz="1600" dirty="0"/>
              <a:t>Niittykasvien ja peltolintukasvien ekojärjestelmän tuki voidaan myöntää samalle alalle enintään kahtena vuonna peräkkäin.</a:t>
            </a:r>
          </a:p>
          <a:p>
            <a:endParaRPr lang="fi-FI" sz="1600" dirty="0"/>
          </a:p>
          <a:p>
            <a:pPr lvl="1"/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pPr lvl="1"/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lvl="1"/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Maksun rajoituksia				</a:t>
            </a:r>
            <a:r>
              <a:rPr lang="fi-FI" sz="2400" dirty="0"/>
              <a:t>1/2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07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CA97F0D-206C-7584-8403-6740B4A01FAB}"/>
              </a:ext>
            </a:extLst>
          </p:cNvPr>
          <p:cNvSpPr txBox="1"/>
          <p:nvPr/>
        </p:nvSpPr>
        <p:spPr>
          <a:xfrm>
            <a:off x="285566" y="5841582"/>
            <a:ext cx="2099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Ruokavirasto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4FD1597D-DDF8-110C-AAFB-E5D64F47ECB8}"/>
              </a:ext>
            </a:extLst>
          </p:cNvPr>
          <p:cNvSpPr txBox="1">
            <a:spLocks/>
          </p:cNvSpPr>
          <p:nvPr/>
        </p:nvSpPr>
        <p:spPr>
          <a:xfrm>
            <a:off x="609600" y="129596"/>
            <a:ext cx="9260945" cy="53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/>
              <a:t>Maksun rajoituksia				</a:t>
            </a:r>
            <a:r>
              <a:rPr lang="fi-FI" sz="2400" dirty="0"/>
              <a:t>2/2	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20AC03F-2DE9-4299-CF90-23F59651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586353"/>
            <a:ext cx="8653670" cy="55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E71CD-4191-7649-73A1-FB70820C0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50101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1065E-8D99-B98F-D87F-BFF346E3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Yleistä ekojärjestelmätuesta	</a:t>
            </a:r>
            <a:r>
              <a:rPr lang="fi-FI" sz="2800" b="1" dirty="0"/>
              <a:t> 	</a:t>
            </a:r>
            <a:r>
              <a:rPr lang="fi-FI" sz="2400" b="1" dirty="0"/>
              <a:t>1/3</a:t>
            </a:r>
            <a:r>
              <a:rPr lang="fi-FI" dirty="0"/>
              <a:t>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3263" y="1842749"/>
            <a:ext cx="9691823" cy="1854201"/>
          </a:xfrm>
        </p:spPr>
        <p:txBody>
          <a:bodyPr>
            <a:noAutofit/>
          </a:bodyPr>
          <a:lstStyle/>
          <a:p>
            <a:r>
              <a:rPr lang="fi-FI" sz="1800" dirty="0"/>
              <a:t>Vapaaehtoinen tukimuoto, joka EU:n kokonaan rahoittama (eli suora tuki)</a:t>
            </a:r>
          </a:p>
          <a:p>
            <a:r>
              <a:rPr lang="fi-FI" sz="1800" dirty="0"/>
              <a:t>Toimenpiteitä voi ilmoittaa myös korvauskelvottomille lohkoille</a:t>
            </a:r>
          </a:p>
          <a:p>
            <a:r>
              <a:rPr lang="fi-FI" sz="1800" dirty="0"/>
              <a:t>Yksivuotinen sitoumus</a:t>
            </a:r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	</a:t>
            </a:r>
          </a:p>
        </p:txBody>
      </p:sp>
      <p:graphicFrame>
        <p:nvGraphicFramePr>
          <p:cNvPr id="5" name="Taulukko 9">
            <a:extLst>
              <a:ext uri="{FF2B5EF4-FFF2-40B4-BE49-F238E27FC236}">
                <a16:creationId xmlns:a16="http://schemas.microsoft.com/office/drawing/2014/main" id="{B8A5012D-643D-3202-0231-CB64A9F95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732619"/>
              </p:ext>
            </p:extLst>
          </p:nvPr>
        </p:nvGraphicFramePr>
        <p:xfrm>
          <a:off x="1106806" y="3346430"/>
          <a:ext cx="78281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25">
                  <a:extLst>
                    <a:ext uri="{9D8B030D-6E8A-4147-A177-3AD203B41FA5}">
                      <a16:colId xmlns:a16="http://schemas.microsoft.com/office/drawing/2014/main" val="1823632979"/>
                    </a:ext>
                  </a:extLst>
                </a:gridCol>
                <a:gridCol w="2124892">
                  <a:extLst>
                    <a:ext uri="{9D8B030D-6E8A-4147-A177-3AD203B41FA5}">
                      <a16:colId xmlns:a16="http://schemas.microsoft.com/office/drawing/2014/main" val="4153350565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82060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Ekojärjestelmä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sitoumuskausi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Arvioitu tukitaso v.2024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8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Talviaikainen kasvipeitteisyys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31.10. – 15.4./1.5.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50 €/ha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2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Luonnonhoitonurmet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kalenterivuosi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65 €/ha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5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Viherlannoitusnurmet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kalenterivuosi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80 €/ha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8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Monimuotoisuuskasvit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kalenterivuosi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300 €/ha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14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4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9087" y="1850804"/>
            <a:ext cx="9699170" cy="1077926"/>
          </a:xfrm>
        </p:spPr>
        <p:txBody>
          <a:bodyPr>
            <a:normAutofit/>
          </a:bodyPr>
          <a:lstStyle/>
          <a:p>
            <a:r>
              <a:rPr lang="fi-FI" dirty="0"/>
              <a:t>Tuenhakijan oltava aktiiviviljelijä</a:t>
            </a:r>
          </a:p>
          <a:p>
            <a:r>
              <a:rPr lang="fi-FI" dirty="0"/>
              <a:t>Kasvusto on perustettava viimeistään 30.6.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Yleistä ekojärjestelmätuesta	</a:t>
            </a:r>
            <a:r>
              <a:rPr lang="fi-FI" sz="2800" b="1" dirty="0"/>
              <a:t> 	</a:t>
            </a:r>
            <a:r>
              <a:rPr lang="fi-FI" sz="2400" dirty="0"/>
              <a:t>2</a:t>
            </a:r>
            <a:r>
              <a:rPr lang="fi-FI" sz="2400" b="1" dirty="0"/>
              <a:t>/3 </a:t>
            </a:r>
            <a:r>
              <a:rPr lang="fi-FI" dirty="0"/>
              <a:t>	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8DC9921A-2E18-60F2-D172-9F6FF1AAEDCB}"/>
              </a:ext>
            </a:extLst>
          </p:cNvPr>
          <p:cNvSpPr txBox="1">
            <a:spLocks/>
          </p:cNvSpPr>
          <p:nvPr/>
        </p:nvSpPr>
        <p:spPr>
          <a:xfrm>
            <a:off x="849087" y="3210982"/>
            <a:ext cx="9688282" cy="193862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dirty="0"/>
              <a:t>Talviaikaisen kasvipeitteisyyden tuen myöntämisen ehtona on, että tuenhakijalle myönnetään perustulotukea samalta tukihakuvuodelta</a:t>
            </a:r>
          </a:p>
          <a:p>
            <a:pPr fontAlgn="auto">
              <a:spcAft>
                <a:spcPts val="0"/>
              </a:spcAft>
            </a:pPr>
            <a:r>
              <a:rPr lang="fi-FI" dirty="0"/>
              <a:t>Luonnonhoitonurmien, viherlannoitusnurmien ja monimuotoisuuskasvien ekojärjestelmätukea myönnetään </a:t>
            </a:r>
            <a:r>
              <a:rPr lang="fi-FI" dirty="0">
                <a:solidFill>
                  <a:schemeClr val="accent3"/>
                </a:solidFill>
              </a:rPr>
              <a:t>enintään 25 prosentille</a:t>
            </a:r>
            <a:r>
              <a:rPr lang="fi-FI" dirty="0"/>
              <a:t> suorien tukien tukikelpoisesta alasta.</a:t>
            </a:r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75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156" y="1364974"/>
            <a:ext cx="9391625" cy="76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MUISTA!</a:t>
            </a:r>
            <a:r>
              <a:rPr lang="fi-FI" dirty="0"/>
              <a:t> Kun valitset Vipu-palvelussa ekojärjestelmätuen, valitse myös järjestelmä/järjestelmät esim. kasvipeitteisyys, mihin sitoudut.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543339"/>
            <a:ext cx="9391625" cy="821635"/>
          </a:xfrm>
        </p:spPr>
        <p:txBody>
          <a:bodyPr>
            <a:normAutofit/>
          </a:bodyPr>
          <a:lstStyle/>
          <a:p>
            <a:r>
              <a:rPr lang="fi-FI" dirty="0"/>
              <a:t>Yleistä ekojärjestelmätuesta	</a:t>
            </a:r>
            <a:r>
              <a:rPr lang="fi-FI" sz="2800" b="1" dirty="0"/>
              <a:t> 	</a:t>
            </a:r>
            <a:r>
              <a:rPr lang="fi-FI" sz="2400" b="1" dirty="0"/>
              <a:t>3/3 </a:t>
            </a:r>
            <a:r>
              <a:rPr lang="fi-FI" dirty="0"/>
              <a:t>	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03DA089-2DFE-6CFC-6B53-AE86693B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36" y="2133600"/>
            <a:ext cx="5675634" cy="39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6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1855701"/>
            <a:ext cx="9699170" cy="1573300"/>
          </a:xfrm>
        </p:spPr>
        <p:txBody>
          <a:bodyPr>
            <a:normAutofit/>
          </a:bodyPr>
          <a:lstStyle/>
          <a:p>
            <a:r>
              <a:rPr lang="fi-FI" dirty="0"/>
              <a:t>Toimenpiteeseen voit ilmoittaa peltoalaa, pysyvien kasvien alaa ja pysyvää nurmea </a:t>
            </a:r>
          </a:p>
          <a:p>
            <a:r>
              <a:rPr lang="fi-FI" dirty="0"/>
              <a:t>Kasvipeitealaa ei saa kyntää eikä muutoin muokata </a:t>
            </a:r>
          </a:p>
          <a:p>
            <a:r>
              <a:rPr lang="fi-FI" dirty="0"/>
              <a:t>Kevennetysti muokattua alaa ei hyväksytä</a:t>
            </a:r>
          </a:p>
          <a:p>
            <a:r>
              <a:rPr lang="fi-FI" dirty="0"/>
              <a:t>Kasvipeitteiset alat ilmoitetaan syysilmoituksella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Talviaikainen kasvipeitteisyys 			</a:t>
            </a:r>
            <a:r>
              <a:rPr lang="fi-FI" sz="2400" dirty="0"/>
              <a:t>1/4	</a:t>
            </a:r>
            <a:endParaRPr lang="fi-FI" dirty="0"/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B85D9347-D868-E66A-4CBB-ECC9064F55D6}"/>
              </a:ext>
            </a:extLst>
          </p:cNvPr>
          <p:cNvSpPr txBox="1">
            <a:spLocks/>
          </p:cNvSpPr>
          <p:nvPr/>
        </p:nvSpPr>
        <p:spPr>
          <a:xfrm>
            <a:off x="977536" y="3716150"/>
            <a:ext cx="9699170" cy="8962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dirty="0"/>
              <a:t>Pellon ja pysyvien kasvien ala säilytettävä kasvipeitteisenä	31.10. – 15.4.</a:t>
            </a:r>
          </a:p>
          <a:p>
            <a:pPr fontAlgn="auto">
              <a:spcAft>
                <a:spcPts val="0"/>
              </a:spcAft>
            </a:pPr>
            <a:r>
              <a:rPr lang="fi-FI" dirty="0"/>
              <a:t>Pysyvien nurmien ala säilytettävä kasvipeitteisenä 		31.10. – 1.5. </a:t>
            </a:r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69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1855700"/>
            <a:ext cx="9916887" cy="4005169"/>
          </a:xfrm>
        </p:spPr>
        <p:txBody>
          <a:bodyPr>
            <a:noAutofit/>
          </a:bodyPr>
          <a:lstStyle/>
          <a:p>
            <a:r>
              <a:rPr lang="fi-FI" dirty="0"/>
              <a:t>Ehdollisuuden ja ekojärjestelmätuen kasvipeitteisyysvaatimusten erot pysyvällä nurmella ja kasvipeiteajalla:</a:t>
            </a:r>
          </a:p>
          <a:p>
            <a:pPr lvl="1"/>
            <a:r>
              <a:rPr lang="fi-FI" sz="2000" dirty="0"/>
              <a:t>Ekojärjestelmätuessa kasvipeitteisyyttä voidaan täyttää </a:t>
            </a:r>
            <a:r>
              <a:rPr lang="fi-FI" sz="2000" b="1" dirty="0"/>
              <a:t>pysyvän nurmen</a:t>
            </a:r>
            <a:r>
              <a:rPr lang="fi-FI" sz="2000" dirty="0"/>
              <a:t> alalla, </a:t>
            </a:r>
            <a:r>
              <a:rPr lang="fi-FI" sz="2000" dirty="0">
                <a:solidFill>
                  <a:srgbClr val="FF0000"/>
                </a:solidFill>
              </a:rPr>
              <a:t>ehdollisuudessa ei</a:t>
            </a:r>
            <a:r>
              <a:rPr lang="fi-FI" sz="2000" dirty="0"/>
              <a:t>. </a:t>
            </a:r>
          </a:p>
          <a:p>
            <a:pPr lvl="1"/>
            <a:r>
              <a:rPr lang="fi-FI" sz="2000" dirty="0"/>
              <a:t>Ekojärjestelmätuessa alat tulee säilyttää kasvipeitteisinä </a:t>
            </a:r>
            <a:r>
              <a:rPr lang="fi-FI" sz="2000" dirty="0">
                <a:solidFill>
                  <a:srgbClr val="FF0000"/>
                </a:solidFill>
              </a:rPr>
              <a:t>15.4./1.5</a:t>
            </a:r>
            <a:r>
              <a:rPr lang="fi-FI" sz="2000" dirty="0"/>
              <a:t> saakka, </a:t>
            </a:r>
            <a:r>
              <a:rPr lang="fi-FI" sz="2000" dirty="0">
                <a:solidFill>
                  <a:srgbClr val="FF0000"/>
                </a:solidFill>
              </a:rPr>
              <a:t>ehdollisuudessa 15.3. saakka</a:t>
            </a:r>
          </a:p>
          <a:p>
            <a:pPr lvl="1"/>
            <a:endParaRPr lang="fi-FI" sz="2000" dirty="0"/>
          </a:p>
          <a:p>
            <a:r>
              <a:rPr lang="fi-FI" dirty="0"/>
              <a:t>Ekojärjestelmätuen vähimmäistason vaatimuksena:</a:t>
            </a:r>
          </a:p>
          <a:p>
            <a:pPr lvl="1"/>
            <a:r>
              <a:rPr lang="fi-FI" sz="2000" dirty="0"/>
              <a:t>Ehdollisuuden vähimmäismaanpeitevaatimuksen täyttyminen (33 % peltojen ja pysyvien kasvien alasta on oltava kasvipeitteistä)  </a:t>
            </a:r>
          </a:p>
          <a:p>
            <a:pPr lvl="1"/>
            <a:r>
              <a:rPr lang="fi-FI" sz="2000" dirty="0"/>
              <a:t>Pysyvän nurmen ennallistamisvelvollisuus (mikäli määrä laskisi alle 5% viiteosuudesta)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Talviaikainen kasvipeitteisyys			</a:t>
            </a:r>
            <a:r>
              <a:rPr lang="fi-FI" sz="2400" dirty="0"/>
              <a:t>2/4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97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1112819"/>
            <a:ext cx="9742715" cy="4789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3"/>
                </a:solidFill>
              </a:rPr>
              <a:t>Talviaikaiseen kasvipeitteeseen hyväksyttävät alat:</a:t>
            </a:r>
          </a:p>
          <a:p>
            <a:r>
              <a:rPr lang="fi-FI" sz="1600" dirty="0"/>
              <a:t>viljojen, tattarin, kvinoan, öljykasvien, kuitukasvien, palkokasvien ja siemenmausteiden sänki sekä em. kasvien korjaamattomat seoskasvustot</a:t>
            </a:r>
          </a:p>
          <a:p>
            <a:r>
              <a:rPr lang="fi-FI" sz="1600" dirty="0"/>
              <a:t>syyskylvöiset viljat, syyskylvöiset öljykasvit sekä muut syyskylvöiset kasvit</a:t>
            </a:r>
          </a:p>
          <a:p>
            <a:r>
              <a:rPr lang="fi-FI" sz="1600" dirty="0"/>
              <a:t>nurmikasvit ja ruokohelpi, pois lukien luonnonlaitumet ja hakamaat</a:t>
            </a:r>
          </a:p>
          <a:p>
            <a:r>
              <a:rPr lang="fi-FI" sz="1600" dirty="0"/>
              <a:t>luonnonhoitonurmet ja viherlannoitusnurmet</a:t>
            </a:r>
          </a:p>
          <a:p>
            <a:r>
              <a:rPr lang="fi-FI" sz="1600" dirty="0"/>
              <a:t>Mansikka</a:t>
            </a:r>
          </a:p>
          <a:p>
            <a:r>
              <a:rPr lang="fi-FI" sz="1600" dirty="0">
                <a:solidFill>
                  <a:srgbClr val="FF0000"/>
                </a:solidFill>
              </a:rPr>
              <a:t>UUTTA:</a:t>
            </a:r>
            <a:r>
              <a:rPr lang="fi-FI" sz="1600" dirty="0"/>
              <a:t> Monivuotiset energia- ja puutarhakasvit, joiden riviväleissä on kasvusto</a:t>
            </a:r>
          </a:p>
          <a:p>
            <a:r>
              <a:rPr lang="fi-FI" sz="1600" dirty="0"/>
              <a:t>kerääjäkasvit ja välikasvit</a:t>
            </a:r>
          </a:p>
          <a:p>
            <a:r>
              <a:rPr lang="fi-FI" sz="1600" dirty="0"/>
              <a:t>maanparannus- ja saneerauskasvit</a:t>
            </a:r>
          </a:p>
          <a:p>
            <a:r>
              <a:rPr lang="fi-FI" sz="1600" dirty="0"/>
              <a:t>monimuotoisuuskasvit</a:t>
            </a:r>
          </a:p>
          <a:p>
            <a:r>
              <a:rPr lang="fi-FI" sz="1600" dirty="0"/>
              <a:t>viherkesannot</a:t>
            </a:r>
          </a:p>
          <a:p>
            <a:r>
              <a:rPr lang="fi-FI" sz="1600" dirty="0"/>
              <a:t>talven yli säilytettävät kasvustot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pPr lvl="1"/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lvl="1"/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1187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Talviaikainen kasvipeitteisyys			</a:t>
            </a:r>
            <a:r>
              <a:rPr lang="fi-FI" sz="2400" dirty="0"/>
              <a:t>3/4	</a:t>
            </a:r>
            <a:endParaRPr lang="fi-FI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8972AB2E-80D9-A714-A8F8-9EB170F251D2}"/>
              </a:ext>
            </a:extLst>
          </p:cNvPr>
          <p:cNvSpPr txBox="1">
            <a:spLocks/>
          </p:cNvSpPr>
          <p:nvPr/>
        </p:nvSpPr>
        <p:spPr>
          <a:xfrm>
            <a:off x="6612834" y="4161183"/>
            <a:ext cx="5088835" cy="1583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600" dirty="0">
                <a:solidFill>
                  <a:schemeClr val="accent3"/>
                </a:solidFill>
              </a:rPr>
              <a:t>Kasvipeitealaksi hyväksytään:</a:t>
            </a:r>
          </a:p>
          <a:p>
            <a:pPr fontAlgn="auto">
              <a:spcAft>
                <a:spcPts val="0"/>
              </a:spcAft>
            </a:pPr>
            <a:r>
              <a:rPr lang="fi-FI" sz="1600" dirty="0">
                <a:solidFill>
                  <a:schemeClr val="accent3"/>
                </a:solidFill>
              </a:rPr>
              <a:t>Kemiallisesti tuhottu </a:t>
            </a:r>
            <a:r>
              <a:rPr lang="fi-FI" sz="1600" dirty="0"/>
              <a:t>nurmikasvien, viljojen, tattarin, kvinoan, öljykasvien, kuitukasvien, palkokasvien ja siemenmausteiden sänki</a:t>
            </a:r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lvl="1" fontAlgn="auto">
              <a:spcAft>
                <a:spcPts val="0"/>
              </a:spcAft>
            </a:pPr>
            <a:endParaRPr lang="fi-FI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600" dirty="0"/>
          </a:p>
          <a:p>
            <a:pPr lvl="1"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585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1672820"/>
            <a:ext cx="9699170" cy="4219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3"/>
                </a:solidFill>
              </a:rPr>
              <a:t>Kasvipeitteisyydessä huomioitava pysyvä nurmi</a:t>
            </a:r>
          </a:p>
          <a:p>
            <a:r>
              <a:rPr lang="fi-FI" sz="1800" dirty="0"/>
              <a:t>Pysyvän nurmen ala, josta haetaan talviaikaisen kasvipeitteisyyden tukea, on säilytettävä muokkaamattomana 31.10. - 1.5. välinen aika</a:t>
            </a:r>
          </a:p>
          <a:p>
            <a:r>
              <a:rPr lang="fi-FI" sz="1800" dirty="0"/>
              <a:t>Pysyvän nurmen alaa ei saa vähentää talviaikaisen kasvipeitteisyyden sitoumusaikana</a:t>
            </a:r>
          </a:p>
          <a:p>
            <a:pPr lvl="1"/>
            <a:r>
              <a:rPr lang="fi-FI" dirty="0"/>
              <a:t>Jos haet vain osalle maatilasi pysyvän nurmen alaa talviaikaisen kasvipeitteisyyden tukea, muokkaamattomana on säilytettävä myös pysyvän nurmen ala, jolle et hae kasvipeitteisyystukea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1800" dirty="0"/>
              <a:t>Ennen 31.10.2023 voi muokata pysyvän nurmen aloja ja kylvää sinne esimerkiksi syyskasvin </a:t>
            </a:r>
            <a:r>
              <a:rPr lang="fi-FI" sz="1800" dirty="0">
                <a:sym typeface="Wingdings" panose="05000000000000000000" pitchFamily="2" charset="2"/>
              </a:rPr>
              <a:t>t</a:t>
            </a:r>
            <a:r>
              <a:rPr lang="fi-FI" sz="1800" dirty="0"/>
              <a:t>ällöin ala ei ole enää pysyvää nurmea ekojärjestelmätuen talviaikaisen kasvipeitteisyyden näkökulmasta </a:t>
            </a:r>
          </a:p>
          <a:p>
            <a:endParaRPr lang="fi-FI" sz="1800" dirty="0"/>
          </a:p>
          <a:p>
            <a:endParaRPr lang="fi-FI" sz="1800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endParaRPr lang="fi-FI" sz="1800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Talviaikainen kasvipeitteisyys			</a:t>
            </a:r>
            <a:r>
              <a:rPr lang="fi-FI" sz="2400" dirty="0"/>
              <a:t>4/4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34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0BA7A7-295F-707A-0E05-1952A931B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405" y="1568552"/>
            <a:ext cx="11598045" cy="1519345"/>
          </a:xfrm>
        </p:spPr>
        <p:txBody>
          <a:bodyPr>
            <a:normAutofit/>
          </a:bodyPr>
          <a:lstStyle/>
          <a:p>
            <a:r>
              <a:rPr lang="fi-FI" dirty="0"/>
              <a:t>Vanha monilajiseksi kehittynyt nurmi tai uusi monivuotisilla nurmikasveilla kylvetty kasvusto kelpaa </a:t>
            </a:r>
          </a:p>
          <a:p>
            <a:r>
              <a:rPr lang="fi-FI" dirty="0">
                <a:solidFill>
                  <a:srgbClr val="FF0000"/>
                </a:solidFill>
              </a:rPr>
              <a:t>UUTTA: </a:t>
            </a:r>
            <a:r>
              <a:rPr lang="fi-FI" dirty="0" err="1"/>
              <a:t>Vipussa</a:t>
            </a:r>
            <a:r>
              <a:rPr lang="fi-FI" dirty="0"/>
              <a:t> karttataso aloista, joita ei tarvitse niittää vuonna 2024 vuoden 2023 satelliittihavainnon perusteella.**</a:t>
            </a:r>
          </a:p>
          <a:p>
            <a:r>
              <a:rPr lang="fi-FI" dirty="0"/>
              <a:t>2. LH-nurmivuonna 1.8. alkaen syyskasvin lannoitus ja kasvinsuojeluaineiden käyttö on sallittu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C4AE90A-367D-30A0-B51E-8BBB5FD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507583" cy="785813"/>
          </a:xfrm>
        </p:spPr>
        <p:txBody>
          <a:bodyPr>
            <a:normAutofit/>
          </a:bodyPr>
          <a:lstStyle/>
          <a:p>
            <a:r>
              <a:rPr lang="fi-FI" dirty="0"/>
              <a:t>Luonnonhoitonurmet				</a:t>
            </a:r>
            <a:r>
              <a:rPr lang="fi-FI" sz="2400" dirty="0"/>
              <a:t>1/1	</a:t>
            </a:r>
            <a:endParaRPr lang="fi-FI" dirty="0"/>
          </a:p>
        </p:txBody>
      </p:sp>
      <p:graphicFrame>
        <p:nvGraphicFramePr>
          <p:cNvPr id="2" name="Taulukko 5">
            <a:extLst>
              <a:ext uri="{FF2B5EF4-FFF2-40B4-BE49-F238E27FC236}">
                <a16:creationId xmlns:a16="http://schemas.microsoft.com/office/drawing/2014/main" id="{F3667832-C01D-1862-2AF6-8A84BD12F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35713"/>
              </p:ext>
            </p:extLst>
          </p:nvPr>
        </p:nvGraphicFramePr>
        <p:xfrm>
          <a:off x="341406" y="3260035"/>
          <a:ext cx="11598045" cy="178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308">
                  <a:extLst>
                    <a:ext uri="{9D8B030D-6E8A-4147-A177-3AD203B41FA5}">
                      <a16:colId xmlns:a16="http://schemas.microsoft.com/office/drawing/2014/main" val="3251847209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403991964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90391763"/>
                    </a:ext>
                  </a:extLst>
                </a:gridCol>
                <a:gridCol w="1053737">
                  <a:extLst>
                    <a:ext uri="{9D8B030D-6E8A-4147-A177-3AD203B41FA5}">
                      <a16:colId xmlns:a16="http://schemas.microsoft.com/office/drawing/2014/main" val="331105667"/>
                    </a:ext>
                  </a:extLst>
                </a:gridCol>
                <a:gridCol w="1428206">
                  <a:extLst>
                    <a:ext uri="{9D8B030D-6E8A-4147-A177-3AD203B41FA5}">
                      <a16:colId xmlns:a16="http://schemas.microsoft.com/office/drawing/2014/main" val="3976103271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34938489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592413862"/>
                    </a:ext>
                  </a:extLst>
                </a:gridCol>
                <a:gridCol w="1793965">
                  <a:extLst>
                    <a:ext uri="{9D8B030D-6E8A-4147-A177-3AD203B41FA5}">
                      <a16:colId xmlns:a16="http://schemas.microsoft.com/office/drawing/2014/main" val="1220488907"/>
                    </a:ext>
                  </a:extLst>
                </a:gridCol>
              </a:tblGrid>
              <a:tr h="681920">
                <a:tc>
                  <a:txBody>
                    <a:bodyPr/>
                    <a:lstStyle/>
                    <a:p>
                      <a:r>
                        <a:rPr lang="fi-FI" sz="1600" dirty="0"/>
                        <a:t>Muokkaus sallittu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säilyttäminen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Kasvuston </a:t>
                      </a:r>
                    </a:p>
                    <a:p>
                      <a:r>
                        <a:rPr lang="fi-FI" sz="1600" dirty="0"/>
                        <a:t>päättäminen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Lannoitus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Kasvinsuojelu-</a:t>
                      </a:r>
                    </a:p>
                    <a:p>
                      <a:r>
                        <a:rPr lang="fi-FI" sz="1600" dirty="0"/>
                        <a:t>aineet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Laidunnus ja sadonkorjuu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Siemenseos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36763"/>
                  </a:ext>
                </a:extLst>
              </a:tr>
              <a:tr h="1107124">
                <a:tc>
                  <a:txBody>
                    <a:bodyPr/>
                    <a:lstStyle/>
                    <a:p>
                      <a:r>
                        <a:rPr lang="fi-FI" sz="1600" dirty="0"/>
                        <a:t>perustamisen ja päättämisen yhteydessä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31.8. 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1.9. alkaen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kielletty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vain päätettäessä kasvusto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vähintään joka toinen vuosi viim. 15.9.**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ei rajoitteita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painosta </a:t>
                      </a:r>
                      <a:r>
                        <a:rPr lang="fi-FI" sz="1600" dirty="0" err="1"/>
                        <a:t>max</a:t>
                      </a:r>
                      <a:r>
                        <a:rPr lang="fi-FI" sz="1600" dirty="0"/>
                        <a:t>. 20 % typensitojakasveja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15051"/>
                  </a:ext>
                </a:extLst>
              </a:tr>
            </a:tbl>
          </a:graphicData>
        </a:graphic>
      </p:graphicFrame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795F144-CCC0-4B53-4329-7A4583130028}"/>
              </a:ext>
            </a:extLst>
          </p:cNvPr>
          <p:cNvSpPr txBox="1">
            <a:spLocks/>
          </p:cNvSpPr>
          <p:nvPr/>
        </p:nvSpPr>
        <p:spPr>
          <a:xfrm>
            <a:off x="273776" y="5356393"/>
            <a:ext cx="11278688" cy="59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* Jos kasvuston päättää kasvinsuojeluaineilla, ei voi ilmoittaa samaa alaa LH-nurmeksi seuraavana vuonna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** Vaikeissa rikkakasvitilanteissa niitettävä vuosittain viimeistään 15.9. siten, että rikkakasvien leviäminen estyy.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66665575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13212</TotalTime>
  <Words>1028</Words>
  <Application>Microsoft Office PowerPoint</Application>
  <PresentationFormat>Laajakuva</PresentationFormat>
  <Paragraphs>309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Sisältökalvot</vt:lpstr>
      <vt:lpstr>Sisältökalvot - Ei alareunaa</vt:lpstr>
      <vt:lpstr>Kannet, välikalvot, loppukalvot</vt:lpstr>
      <vt:lpstr>Graafiset elementit</vt:lpstr>
      <vt:lpstr>Ekojärjestelmätuki</vt:lpstr>
      <vt:lpstr>Yleistä ekojärjestelmätuesta   1/3 </vt:lpstr>
      <vt:lpstr>Yleistä ekojärjestelmätuesta   2/3  </vt:lpstr>
      <vt:lpstr>Yleistä ekojärjestelmätuesta   3/3  </vt:lpstr>
      <vt:lpstr>Talviaikainen kasvipeitteisyys    1/4 </vt:lpstr>
      <vt:lpstr>Talviaikainen kasvipeitteisyys   2/4 </vt:lpstr>
      <vt:lpstr>Talviaikainen kasvipeitteisyys   3/4 </vt:lpstr>
      <vt:lpstr>Talviaikainen kasvipeitteisyys   4/4 </vt:lpstr>
      <vt:lpstr>Luonnonhoitonurmet    1/1 </vt:lpstr>
      <vt:lpstr>Viherlannoitusnurmet    1/1 </vt:lpstr>
      <vt:lpstr>Monimuotoisuuskasvit    1/2 </vt:lpstr>
      <vt:lpstr>Monimuotoisuuskasvit    2/2 </vt:lpstr>
      <vt:lpstr>Maksun rajoituksia    1/2 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Turkka Heikkilä</cp:lastModifiedBy>
  <cp:revision>246</cp:revision>
  <cp:lastPrinted>2024-04-09T12:58:51Z</cp:lastPrinted>
  <dcterms:created xsi:type="dcterms:W3CDTF">2022-04-05T10:40:53Z</dcterms:created>
  <dcterms:modified xsi:type="dcterms:W3CDTF">2024-04-10T05:05:30Z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